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3"/>
  </p:notesMasterIdLst>
  <p:sldIdLst>
    <p:sldId id="410" r:id="rId3"/>
    <p:sldId id="411" r:id="rId4"/>
    <p:sldId id="412" r:id="rId5"/>
    <p:sldId id="413" r:id="rId6"/>
    <p:sldId id="414" r:id="rId7"/>
    <p:sldId id="415" r:id="rId8"/>
    <p:sldId id="416" r:id="rId9"/>
    <p:sldId id="417" r:id="rId10"/>
    <p:sldId id="418" r:id="rId11"/>
    <p:sldId id="419" r:id="rId12"/>
    <p:sldId id="420" r:id="rId13"/>
    <p:sldId id="421" r:id="rId14"/>
    <p:sldId id="422" r:id="rId15"/>
    <p:sldId id="423" r:id="rId16"/>
    <p:sldId id="424" r:id="rId17"/>
    <p:sldId id="425" r:id="rId18"/>
    <p:sldId id="426" r:id="rId19"/>
    <p:sldId id="427" r:id="rId20"/>
    <p:sldId id="428" r:id="rId21"/>
    <p:sldId id="429" r:id="rId22"/>
    <p:sldId id="430" r:id="rId23"/>
    <p:sldId id="431" r:id="rId24"/>
    <p:sldId id="432" r:id="rId25"/>
    <p:sldId id="433" r:id="rId26"/>
    <p:sldId id="434" r:id="rId27"/>
    <p:sldId id="435" r:id="rId28"/>
    <p:sldId id="436" r:id="rId29"/>
    <p:sldId id="437" r:id="rId30"/>
    <p:sldId id="438" r:id="rId31"/>
    <p:sldId id="439" r:id="rId32"/>
    <p:sldId id="440" r:id="rId33"/>
    <p:sldId id="441" r:id="rId34"/>
    <p:sldId id="442" r:id="rId35"/>
    <p:sldId id="443" r:id="rId36"/>
    <p:sldId id="444" r:id="rId37"/>
    <p:sldId id="445" r:id="rId38"/>
    <p:sldId id="446" r:id="rId39"/>
    <p:sldId id="447" r:id="rId40"/>
    <p:sldId id="448" r:id="rId41"/>
    <p:sldId id="449" r:id="rId42"/>
    <p:sldId id="450" r:id="rId43"/>
    <p:sldId id="451" r:id="rId44"/>
    <p:sldId id="452" r:id="rId45"/>
    <p:sldId id="453" r:id="rId46"/>
    <p:sldId id="454" r:id="rId47"/>
    <p:sldId id="455" r:id="rId48"/>
    <p:sldId id="456" r:id="rId49"/>
    <p:sldId id="457" r:id="rId50"/>
    <p:sldId id="458" r:id="rId51"/>
    <p:sldId id="459" r:id="rId52"/>
    <p:sldId id="460" r:id="rId53"/>
    <p:sldId id="461" r:id="rId54"/>
    <p:sldId id="462" r:id="rId55"/>
    <p:sldId id="463" r:id="rId56"/>
    <p:sldId id="464" r:id="rId57"/>
    <p:sldId id="465" r:id="rId58"/>
    <p:sldId id="466" r:id="rId59"/>
    <p:sldId id="467" r:id="rId60"/>
    <p:sldId id="468" r:id="rId61"/>
    <p:sldId id="469" r:id="rId62"/>
    <p:sldId id="470" r:id="rId63"/>
    <p:sldId id="471" r:id="rId64"/>
    <p:sldId id="472" r:id="rId65"/>
    <p:sldId id="473" r:id="rId66"/>
    <p:sldId id="474" r:id="rId67"/>
    <p:sldId id="475" r:id="rId68"/>
    <p:sldId id="476" r:id="rId69"/>
    <p:sldId id="477" r:id="rId70"/>
    <p:sldId id="478" r:id="rId71"/>
    <p:sldId id="479" r:id="rId72"/>
    <p:sldId id="480" r:id="rId74"/>
    <p:sldId id="481" r:id="rId75"/>
    <p:sldId id="482" r:id="rId76"/>
    <p:sldId id="483" r:id="rId77"/>
    <p:sldId id="484" r:id="rId78"/>
    <p:sldId id="485" r:id="rId79"/>
    <p:sldId id="486" r:id="rId80"/>
    <p:sldId id="487" r:id="rId81"/>
    <p:sldId id="488" r:id="rId82"/>
    <p:sldId id="489" r:id="rId83"/>
    <p:sldId id="490" r:id="rId84"/>
    <p:sldId id="491" r:id="rId85"/>
    <p:sldId id="492" r:id="rId86"/>
    <p:sldId id="493" r:id="rId87"/>
    <p:sldId id="494" r:id="rId88"/>
    <p:sldId id="495" r:id="rId89"/>
    <p:sldId id="496" r:id="rId90"/>
    <p:sldId id="497" r:id="rId91"/>
    <p:sldId id="498" r:id="rId92"/>
    <p:sldId id="499" r:id="rId93"/>
    <p:sldId id="500" r:id="rId94"/>
    <p:sldId id="501" r:id="rId95"/>
    <p:sldId id="502" r:id="rId96"/>
    <p:sldId id="503" r:id="rId97"/>
    <p:sldId id="504" r:id="rId9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presProps" Target="presProps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notesMaster" Target="notesMasters/notesMaster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1" Type="http://schemas.openxmlformats.org/officeDocument/2006/relationships/tableStyles" Target="tableStyles.xml"/><Relationship Id="rId100" Type="http://schemas.openxmlformats.org/officeDocument/2006/relationships/viewProps" Target="view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971550" y="1411288"/>
            <a:ext cx="9386888" cy="158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30700" y="557626"/>
            <a:ext cx="10515600" cy="741785"/>
          </a:xfrm>
        </p:spPr>
        <p:txBody>
          <a:bodyPr/>
          <a:lstStyle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34450" y="1546500"/>
            <a:ext cx="10515600" cy="4719546"/>
          </a:xfrm>
        </p:spPr>
        <p:txBody>
          <a:bodyPr/>
          <a:lstStyle>
            <a:lvl1pPr>
              <a:lnSpc>
                <a:spcPct val="120000"/>
              </a:lnSpc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20000"/>
              </a:lnSpc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00000"/>
              </a:lnSpc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00000"/>
              </a:lnSpc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2.png"/><Relationship Id="rId7" Type="http://schemas.openxmlformats.org/officeDocument/2006/relationships/image" Target="../media/image1.png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-4762" y="-3175"/>
            <a:ext cx="6900863" cy="128588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49" name="矩形 48"/>
          <p:cNvSpPr/>
          <p:nvPr/>
        </p:nvSpPr>
        <p:spPr>
          <a:xfrm>
            <a:off x="-4762" y="125413"/>
            <a:ext cx="6902450" cy="144463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50" name="矩形 49"/>
          <p:cNvSpPr/>
          <p:nvPr/>
        </p:nvSpPr>
        <p:spPr>
          <a:xfrm>
            <a:off x="-4762" y="269875"/>
            <a:ext cx="6900863" cy="142875"/>
          </a:xfrm>
          <a:prstGeom prst="rect">
            <a:avLst/>
          </a:prstGeom>
          <a:solidFill>
            <a:srgbClr val="A50021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pic>
        <p:nvPicPr>
          <p:cNvPr id="1032" name="图片 50" descr="瑞翼教育（红灰版）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6075" y="41275"/>
            <a:ext cx="1787525" cy="4032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033" name="组合 36"/>
          <p:cNvGrpSpPr/>
          <p:nvPr/>
        </p:nvGrpSpPr>
        <p:grpSpPr>
          <a:xfrm>
            <a:off x="11423650" y="-3175"/>
            <a:ext cx="796925" cy="422275"/>
            <a:chOff x="-7" y="-6"/>
            <a:chExt cx="1256" cy="665"/>
          </a:xfrm>
        </p:grpSpPr>
        <p:sp>
          <p:nvSpPr>
            <p:cNvPr id="10" name="矩形 9"/>
            <p:cNvSpPr/>
            <p:nvPr userDrawn="1"/>
          </p:nvSpPr>
          <p:spPr>
            <a:xfrm>
              <a:off x="-6" y="-6"/>
              <a:ext cx="1255" cy="202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-7" y="196"/>
              <a:ext cx="1247" cy="227"/>
            </a:xfrm>
            <a:prstGeom prst="rect">
              <a:avLst/>
            </a:prstGeom>
            <a:solidFill>
              <a:srgbClr val="A500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-6" y="423"/>
              <a:ext cx="1255" cy="236"/>
            </a:xfrm>
            <a:prstGeom prst="rect">
              <a:avLst/>
            </a:prstGeom>
            <a:solidFill>
              <a:srgbClr val="B226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</p:grpSp>
      <p:pic>
        <p:nvPicPr>
          <p:cNvPr id="1037" name="图片 1" descr="红色SUGON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3450" y="-149225"/>
            <a:ext cx="1758950" cy="771525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8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8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.xml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1.xml"/><Relationship Id="rId1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39.xml"/><Relationship Id="rId1" Type="http://schemas.openxmlformats.org/officeDocument/2006/relationships/tags" Target="../tags/tag3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3.xml"/><Relationship Id="rId1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5.xml"/><Relationship Id="rId1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7.xml"/><Relationship Id="rId1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8.xml"/><Relationship Id="rId1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9.xml"/><Relationship Id="rId1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50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3.xml"/><Relationship Id="rId1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5.xml"/><Relationship Id="rId1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6.xml"/><Relationship Id="rId1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9.xml"/><Relationship Id="rId1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0.xml"/><Relationship Id="rId1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1.xml"/><Relationship Id="rId1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4.xml"/><Relationship Id="rId1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image" Target="../media/image2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image" Target="../media/image2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9.xml"/><Relationship Id="rId1" Type="http://schemas.openxmlformats.org/officeDocument/2006/relationships/image" Target="../media/image2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3.xml"/><Relationship Id="rId1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image" Target="../media/image31.png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83.xml"/><Relationship Id="rId1" Type="http://schemas.openxmlformats.org/officeDocument/2006/relationships/tags" Target="../tags/tag7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6.xml"/><Relationship Id="rId1" Type="http://schemas.openxmlformats.org/officeDocument/2006/relationships/image" Target="../media/image3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7.xml"/><Relationship Id="rId1" Type="http://schemas.openxmlformats.org/officeDocument/2006/relationships/image" Target="../media/image3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8.xml"/><Relationship Id="rId1" Type="http://schemas.openxmlformats.org/officeDocument/2006/relationships/image" Target="../media/image3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0.xml"/><Relationship Id="rId1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2.xml"/><Relationship Id="rId1" Type="http://schemas.openxmlformats.org/officeDocument/2006/relationships/image" Target="../media/image36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5.xml"/><Relationship Id="rId1" Type="http://schemas.openxmlformats.org/officeDocument/2006/relationships/image" Target="../media/image37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7.xml"/><Relationship Id="rId1" Type="http://schemas.openxmlformats.org/officeDocument/2006/relationships/image" Target="../media/image3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8.xml"/><Relationship Id="rId1" Type="http://schemas.openxmlformats.org/officeDocument/2006/relationships/image" Target="../media/image39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0.xml"/><Relationship Id="rId1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1.xml"/><Relationship Id="rId1" Type="http://schemas.openxmlformats.org/officeDocument/2006/relationships/image" Target="../media/image4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2.xml"/><Relationship Id="rId1" Type="http://schemas.openxmlformats.org/officeDocument/2006/relationships/image" Target="../media/image42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6.xml"/><Relationship Id="rId1" Type="http://schemas.openxmlformats.org/officeDocument/2006/relationships/image" Target="../media/image43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8.xml"/><Relationship Id="rId1" Type="http://schemas.openxmlformats.org/officeDocument/2006/relationships/image" Target="../media/image4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9.xml"/><Relationship Id="rId1" Type="http://schemas.openxmlformats.org/officeDocument/2006/relationships/image" Target="../media/image45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2.xml"/><Relationship Id="rId1" Type="http://schemas.openxmlformats.org/officeDocument/2006/relationships/image" Target="../media/image4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3.xml"/><Relationship Id="rId1" Type="http://schemas.openxmlformats.org/officeDocument/2006/relationships/image" Target="../media/image4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4.xml"/><Relationship Id="rId1" Type="http://schemas.openxmlformats.org/officeDocument/2006/relationships/image" Target="../media/image4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5.xml"/><Relationship Id="rId1" Type="http://schemas.openxmlformats.org/officeDocument/2006/relationships/image" Target="../media/image49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_任意多边形 19"/>
          <p:cNvSpPr/>
          <p:nvPr>
            <p:custDataLst>
              <p:tags r:id="rId1"/>
            </p:custDataLst>
          </p:nvPr>
        </p:nvSpPr>
        <p:spPr>
          <a:xfrm>
            <a:off x="0" y="-117614"/>
            <a:ext cx="12192000" cy="3416893"/>
          </a:xfrm>
          <a:custGeom>
            <a:avLst/>
            <a:gdLst>
              <a:gd name="connsiteX0" fmla="*/ 0 w 11644590"/>
              <a:gd name="connsiteY0" fmla="*/ 0 h 3139633"/>
              <a:gd name="connsiteX1" fmla="*/ 11644590 w 11644590"/>
              <a:gd name="connsiteY1" fmla="*/ 0 h 3139633"/>
              <a:gd name="connsiteX2" fmla="*/ 3048000 w 11644590"/>
              <a:gd name="connsiteY2" fmla="*/ 3139633 h 3139633"/>
              <a:gd name="connsiteX3" fmla="*/ 0 w 11644590"/>
              <a:gd name="connsiteY3" fmla="*/ 1605195 h 3139633"/>
              <a:gd name="connsiteX4" fmla="*/ 0 w 11644590"/>
              <a:gd name="connsiteY4" fmla="*/ 0 h 3139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44590" h="3139633">
                <a:moveTo>
                  <a:pt x="0" y="0"/>
                </a:moveTo>
                <a:lnTo>
                  <a:pt x="11644590" y="0"/>
                </a:lnTo>
                <a:lnTo>
                  <a:pt x="3048000" y="3139633"/>
                </a:lnTo>
                <a:lnTo>
                  <a:pt x="0" y="160519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PA_任意多边形 23"/>
          <p:cNvSpPr/>
          <p:nvPr>
            <p:custDataLst>
              <p:tags r:id="rId2"/>
            </p:custDataLst>
          </p:nvPr>
        </p:nvSpPr>
        <p:spPr>
          <a:xfrm>
            <a:off x="-4445" y="-86360"/>
            <a:ext cx="12367260" cy="3251835"/>
          </a:xfrm>
          <a:custGeom>
            <a:avLst/>
            <a:gdLst>
              <a:gd name="connsiteX0" fmla="*/ 0 w 11757236"/>
              <a:gd name="connsiteY0" fmla="*/ 0 h 3251846"/>
              <a:gd name="connsiteX1" fmla="*/ 11757236 w 11757236"/>
              <a:gd name="connsiteY1" fmla="*/ 0 h 3251846"/>
              <a:gd name="connsiteX2" fmla="*/ 3191286 w 11757236"/>
              <a:gd name="connsiteY2" fmla="*/ 3251846 h 3251846"/>
              <a:gd name="connsiteX3" fmla="*/ 0 w 11757236"/>
              <a:gd name="connsiteY3" fmla="*/ 1581902 h 325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57236" h="3251846">
                <a:moveTo>
                  <a:pt x="0" y="0"/>
                </a:moveTo>
                <a:lnTo>
                  <a:pt x="11757236" y="0"/>
                </a:lnTo>
                <a:lnTo>
                  <a:pt x="3191286" y="3251846"/>
                </a:lnTo>
                <a:lnTo>
                  <a:pt x="0" y="15819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PA_任意多边形 24"/>
          <p:cNvSpPr/>
          <p:nvPr>
            <p:custDataLst>
              <p:tags r:id="rId3"/>
            </p:custDataLst>
          </p:nvPr>
        </p:nvSpPr>
        <p:spPr>
          <a:xfrm>
            <a:off x="1270" y="-86360"/>
            <a:ext cx="12179935" cy="3182620"/>
          </a:xfrm>
          <a:custGeom>
            <a:avLst/>
            <a:gdLst>
              <a:gd name="connsiteX0" fmla="*/ 0 w 11575120"/>
              <a:gd name="connsiteY0" fmla="*/ 0 h 3182710"/>
              <a:gd name="connsiteX1" fmla="*/ 11575120 w 11575120"/>
              <a:gd name="connsiteY1" fmla="*/ 0 h 3182710"/>
              <a:gd name="connsiteX2" fmla="*/ 3191286 w 11575120"/>
              <a:gd name="connsiteY2" fmla="*/ 3182710 h 3182710"/>
              <a:gd name="connsiteX3" fmla="*/ 0 w 11575120"/>
              <a:gd name="connsiteY3" fmla="*/ 1512766 h 318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75120" h="3182710">
                <a:moveTo>
                  <a:pt x="0" y="0"/>
                </a:moveTo>
                <a:lnTo>
                  <a:pt x="11575120" y="0"/>
                </a:lnTo>
                <a:lnTo>
                  <a:pt x="3191286" y="3182710"/>
                </a:lnTo>
                <a:lnTo>
                  <a:pt x="0" y="1512766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PA_任意多边形 25"/>
          <p:cNvSpPr/>
          <p:nvPr>
            <p:custDataLst>
              <p:tags r:id="rId4"/>
            </p:custDataLst>
          </p:nvPr>
        </p:nvSpPr>
        <p:spPr>
          <a:xfrm>
            <a:off x="1905" y="-86360"/>
            <a:ext cx="11691620" cy="2997835"/>
          </a:xfrm>
          <a:custGeom>
            <a:avLst/>
            <a:gdLst>
              <a:gd name="connsiteX0" fmla="*/ 0 w 11087557"/>
              <a:gd name="connsiteY0" fmla="*/ 0 h 2997619"/>
              <a:gd name="connsiteX1" fmla="*/ 11087557 w 11087557"/>
              <a:gd name="connsiteY1" fmla="*/ 0 h 2997619"/>
              <a:gd name="connsiteX2" fmla="*/ 3191286 w 11087557"/>
              <a:gd name="connsiteY2" fmla="*/ 2997619 h 2997619"/>
              <a:gd name="connsiteX3" fmla="*/ 0 w 11087557"/>
              <a:gd name="connsiteY3" fmla="*/ 1327675 h 299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87557" h="2997619">
                <a:moveTo>
                  <a:pt x="0" y="0"/>
                </a:moveTo>
                <a:lnTo>
                  <a:pt x="11087557" y="0"/>
                </a:lnTo>
                <a:lnTo>
                  <a:pt x="3191286" y="2997619"/>
                </a:lnTo>
                <a:lnTo>
                  <a:pt x="0" y="1327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PA_任意多边形 26"/>
          <p:cNvSpPr/>
          <p:nvPr>
            <p:custDataLst>
              <p:tags r:id="rId5"/>
            </p:custDataLst>
          </p:nvPr>
        </p:nvSpPr>
        <p:spPr>
          <a:xfrm>
            <a:off x="1905" y="-86360"/>
            <a:ext cx="11500485" cy="2924810"/>
          </a:xfrm>
          <a:custGeom>
            <a:avLst/>
            <a:gdLst>
              <a:gd name="connsiteX0" fmla="*/ 0 w 10896573"/>
              <a:gd name="connsiteY0" fmla="*/ 0 h 2925117"/>
              <a:gd name="connsiteX1" fmla="*/ 10896573 w 10896573"/>
              <a:gd name="connsiteY1" fmla="*/ 0 h 2925117"/>
              <a:gd name="connsiteX2" fmla="*/ 3191286 w 10896573"/>
              <a:gd name="connsiteY2" fmla="*/ 2925117 h 2925117"/>
              <a:gd name="connsiteX3" fmla="*/ 0 w 10896573"/>
              <a:gd name="connsiteY3" fmla="*/ 1255173 h 292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96573" h="2925117">
                <a:moveTo>
                  <a:pt x="0" y="0"/>
                </a:moveTo>
                <a:lnTo>
                  <a:pt x="10896573" y="0"/>
                </a:lnTo>
                <a:lnTo>
                  <a:pt x="3191286" y="2925117"/>
                </a:lnTo>
                <a:lnTo>
                  <a:pt x="0" y="125517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PA_任意多边形 27"/>
          <p:cNvSpPr/>
          <p:nvPr>
            <p:custDataLst>
              <p:tags r:id="rId6"/>
            </p:custDataLst>
          </p:nvPr>
        </p:nvSpPr>
        <p:spPr>
          <a:xfrm>
            <a:off x="1905" y="-117475"/>
            <a:ext cx="11012805" cy="2740025"/>
          </a:xfrm>
          <a:custGeom>
            <a:avLst/>
            <a:gdLst>
              <a:gd name="connsiteX0" fmla="*/ 0 w 10409010"/>
              <a:gd name="connsiteY0" fmla="*/ 0 h 2740026"/>
              <a:gd name="connsiteX1" fmla="*/ 10409010 w 10409010"/>
              <a:gd name="connsiteY1" fmla="*/ 0 h 2740026"/>
              <a:gd name="connsiteX2" fmla="*/ 3191286 w 10409010"/>
              <a:gd name="connsiteY2" fmla="*/ 2740026 h 2740026"/>
              <a:gd name="connsiteX3" fmla="*/ 0 w 10409010"/>
              <a:gd name="connsiteY3" fmla="*/ 1070082 h 2740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09010" h="2740026">
                <a:moveTo>
                  <a:pt x="0" y="0"/>
                </a:moveTo>
                <a:lnTo>
                  <a:pt x="10409010" y="0"/>
                </a:lnTo>
                <a:lnTo>
                  <a:pt x="3191286" y="2740026"/>
                </a:lnTo>
                <a:lnTo>
                  <a:pt x="0" y="10700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PA_任意多边形 29"/>
          <p:cNvSpPr/>
          <p:nvPr>
            <p:custDataLst>
              <p:tags r:id="rId7"/>
            </p:custDataLst>
          </p:nvPr>
        </p:nvSpPr>
        <p:spPr>
          <a:xfrm>
            <a:off x="1270" y="-117475"/>
            <a:ext cx="10802620" cy="2660015"/>
          </a:xfrm>
          <a:custGeom>
            <a:avLst/>
            <a:gdLst>
              <a:gd name="connsiteX0" fmla="*/ 0 w 10198012"/>
              <a:gd name="connsiteY0" fmla="*/ 0 h 2659926"/>
              <a:gd name="connsiteX1" fmla="*/ 10198012 w 10198012"/>
              <a:gd name="connsiteY1" fmla="*/ 0 h 2659926"/>
              <a:gd name="connsiteX2" fmla="*/ 3191286 w 10198012"/>
              <a:gd name="connsiteY2" fmla="*/ 2659926 h 2659926"/>
              <a:gd name="connsiteX3" fmla="*/ 0 w 10198012"/>
              <a:gd name="connsiteY3" fmla="*/ 989982 h 2659926"/>
              <a:gd name="connsiteX4" fmla="*/ 0 w 10198012"/>
              <a:gd name="connsiteY4" fmla="*/ 0 h 2659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98012" h="2659926">
                <a:moveTo>
                  <a:pt x="0" y="0"/>
                </a:moveTo>
                <a:lnTo>
                  <a:pt x="10198012" y="0"/>
                </a:lnTo>
                <a:lnTo>
                  <a:pt x="3191286" y="2659926"/>
                </a:lnTo>
                <a:lnTo>
                  <a:pt x="0" y="989982"/>
                </a:lnTo>
                <a:lnTo>
                  <a:pt x="0" y="0"/>
                </a:lnTo>
                <a:close/>
              </a:path>
            </a:pathLst>
          </a:custGeom>
          <a:solidFill>
            <a:srgbClr val="B2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123146" y="3086839"/>
            <a:ext cx="5812190" cy="977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第七章 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面向对象上</a:t>
            </a:r>
            <a:endParaRPr lang="zh-CN" altLang="en-US" sz="40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 descr="反白瑞翼教育LOGO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5435" y="513080"/>
            <a:ext cx="2254250" cy="508635"/>
          </a:xfrm>
          <a:prstGeom prst="rect">
            <a:avLst/>
          </a:prstGeom>
        </p:spPr>
      </p:pic>
      <p:pic>
        <p:nvPicPr>
          <p:cNvPr id="2" name="图片 1" descr="SUGON图标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1635" y="257175"/>
            <a:ext cx="2324735" cy="102044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4825" y="1546499"/>
            <a:ext cx="9501565" cy="4758048"/>
          </a:xfrm>
        </p:spPr>
        <p:txBody>
          <a:bodyPr/>
          <a:lstStyle/>
          <a:p>
            <a:r>
              <a:rPr lang="zh-CN" altLang="en-US" b="1" dirty="0"/>
              <a:t>特点</a:t>
            </a:r>
            <a:endParaRPr lang="zh-CN" altLang="en-US" dirty="0"/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注重 </a:t>
            </a:r>
            <a:r>
              <a:rPr lang="zh-CN" altLang="en-US" b="1" dirty="0"/>
              <a:t>对象和职责</a:t>
            </a:r>
            <a:r>
              <a:rPr lang="zh-CN" altLang="en-US" dirty="0"/>
              <a:t>，不同的对象承担不同的职责</a:t>
            </a:r>
            <a:endParaRPr lang="zh-CN" altLang="en-US" dirty="0"/>
          </a:p>
          <a:p>
            <a:pPr lvl="1"/>
            <a:r>
              <a:rPr lang="en-US" altLang="zh-CN" dirty="0"/>
              <a:t>2.</a:t>
            </a:r>
            <a:r>
              <a:rPr lang="zh-CN" altLang="en-US" dirty="0"/>
              <a:t>更加适合应对复杂的需求变化，</a:t>
            </a:r>
            <a:r>
              <a:rPr lang="zh-CN" altLang="en-US" b="1" dirty="0"/>
              <a:t>是专门应对复杂项目开发，提供的固定套路</a:t>
            </a:r>
            <a:endParaRPr lang="zh-CN" altLang="en-US" dirty="0"/>
          </a:p>
          <a:p>
            <a:pPr lvl="1"/>
            <a:r>
              <a:rPr lang="en-US" altLang="zh-CN" b="1" dirty="0"/>
              <a:t>3.</a:t>
            </a:r>
            <a:r>
              <a:rPr lang="zh-CN" altLang="en-US" b="1" dirty="0"/>
              <a:t>需要在面向过程基础上，再学习一些面向对象的语法</a:t>
            </a:r>
            <a:endParaRPr lang="zh-CN" altLang="en-US" dirty="0"/>
          </a:p>
          <a:p>
            <a:endParaRPr lang="en-US" altLang="zh-CN" b="1" dirty="0"/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4825" y="1546499"/>
            <a:ext cx="9501565" cy="4758048"/>
          </a:xfrm>
        </p:spPr>
        <p:txBody>
          <a:bodyPr/>
          <a:lstStyle/>
          <a:p>
            <a:endParaRPr lang="en-US" altLang="zh-CN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2505" y="1495425"/>
            <a:ext cx="7306310" cy="39662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200" y="5461516"/>
            <a:ext cx="7010451" cy="1138246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02. </a:t>
            </a:r>
            <a:r>
              <a:rPr lang="zh-CN" altLang="en-US" dirty="0">
                <a:sym typeface="+mn-ea"/>
              </a:rPr>
              <a:t>类和对象</a:t>
            </a:r>
            <a:br>
              <a:rPr lang="en-US" altLang="zh-CN" b="1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4825" y="1546499"/>
            <a:ext cx="9501565" cy="4758048"/>
          </a:xfrm>
        </p:spPr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类</a:t>
            </a:r>
            <a:r>
              <a:rPr lang="zh-CN" altLang="en-US" dirty="0">
                <a:solidFill>
                  <a:srgbClr val="FF0000"/>
                </a:solidFill>
              </a:rPr>
              <a:t> 和 </a:t>
            </a:r>
            <a:r>
              <a:rPr lang="zh-CN" altLang="en-US" b="1" dirty="0">
                <a:solidFill>
                  <a:srgbClr val="FF0000"/>
                </a:solidFill>
              </a:rPr>
              <a:t>对象</a:t>
            </a:r>
            <a:r>
              <a:rPr lang="zh-CN" altLang="en-US" dirty="0"/>
              <a:t> 是 </a:t>
            </a:r>
            <a:r>
              <a:rPr lang="zh-CN" altLang="en-US" b="1" dirty="0"/>
              <a:t>面向对象编程的 两个 核心概念</a:t>
            </a:r>
            <a:endParaRPr lang="zh-CN" altLang="en-US" b="1" dirty="0"/>
          </a:p>
          <a:p>
            <a:endParaRPr lang="en-US" altLang="zh-CN" b="1" dirty="0"/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类的概念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4825" y="1546499"/>
            <a:ext cx="9501565" cy="4758048"/>
          </a:xfrm>
        </p:spPr>
        <p:txBody>
          <a:bodyPr/>
          <a:lstStyle/>
          <a:p>
            <a:r>
              <a:rPr lang="zh-CN" altLang="en-US" b="1" dirty="0"/>
              <a:t>类</a:t>
            </a:r>
            <a:r>
              <a:rPr lang="zh-CN" altLang="en-US" dirty="0"/>
              <a:t> 是对一群具有 </a:t>
            </a:r>
            <a:r>
              <a:rPr lang="zh-CN" altLang="en-US" b="1" dirty="0"/>
              <a:t>相同 特征</a:t>
            </a:r>
            <a:r>
              <a:rPr lang="zh-CN" altLang="en-US" dirty="0"/>
              <a:t> 或者 </a:t>
            </a:r>
            <a:r>
              <a:rPr lang="zh-CN" altLang="en-US" b="1" dirty="0"/>
              <a:t>行为</a:t>
            </a:r>
            <a:r>
              <a:rPr lang="zh-CN" altLang="en-US" dirty="0"/>
              <a:t> 的事物的一个统称，是抽象的，</a:t>
            </a:r>
            <a:r>
              <a:rPr lang="zh-CN" altLang="en-US" b="1" dirty="0"/>
              <a:t>不能直接使用</a:t>
            </a:r>
            <a:endParaRPr lang="en-US" altLang="zh-CN" b="1" dirty="0"/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特征</a:t>
            </a:r>
            <a:r>
              <a:rPr lang="zh-CN" altLang="en-US" dirty="0">
                <a:solidFill>
                  <a:srgbClr val="FF0000"/>
                </a:solidFill>
              </a:rPr>
              <a:t> 被称为 </a:t>
            </a:r>
            <a:r>
              <a:rPr lang="zh-CN" altLang="en-US" b="1" dirty="0">
                <a:solidFill>
                  <a:srgbClr val="FF0000"/>
                </a:solidFill>
              </a:rPr>
              <a:t>属性</a:t>
            </a:r>
            <a:endParaRPr lang="zh-CN" altLang="en-US" dirty="0">
              <a:solidFill>
                <a:srgbClr val="FF0000"/>
              </a:solidFill>
            </a:endParaRPr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行为</a:t>
            </a:r>
            <a:r>
              <a:rPr lang="zh-CN" altLang="en-US" dirty="0">
                <a:solidFill>
                  <a:srgbClr val="FF0000"/>
                </a:solidFill>
              </a:rPr>
              <a:t> 被称为 </a:t>
            </a:r>
            <a:r>
              <a:rPr lang="zh-CN" altLang="en-US" b="1" dirty="0">
                <a:solidFill>
                  <a:srgbClr val="FF0000"/>
                </a:solidFill>
              </a:rPr>
              <a:t>方法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类</a:t>
            </a:r>
            <a:r>
              <a:rPr lang="zh-CN" altLang="en-US" dirty="0"/>
              <a:t> 就相当于制造飞机时的</a:t>
            </a:r>
            <a:r>
              <a:rPr lang="zh-CN" altLang="en-US" b="1" dirty="0"/>
              <a:t>图纸</a:t>
            </a:r>
            <a:r>
              <a:rPr lang="zh-CN" altLang="en-US" dirty="0"/>
              <a:t>，是一个 </a:t>
            </a:r>
            <a:r>
              <a:rPr lang="zh-CN" altLang="en-US" b="1" dirty="0"/>
              <a:t>模板</a:t>
            </a:r>
            <a:r>
              <a:rPr lang="zh-CN" altLang="en-US" dirty="0"/>
              <a:t>，是 </a:t>
            </a:r>
            <a:r>
              <a:rPr lang="zh-CN" altLang="en-US" b="1" dirty="0"/>
              <a:t>负责创建对象的</a:t>
            </a:r>
            <a:endParaRPr lang="en-US" altLang="zh-CN" b="1" dirty="0"/>
          </a:p>
          <a:p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2200" y="1476356"/>
            <a:ext cx="7104050" cy="50920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对象的概念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b="1" dirty="0"/>
              <a:t>对象</a:t>
            </a:r>
            <a:r>
              <a:rPr lang="zh-CN" altLang="en-US" sz="2800" dirty="0"/>
              <a:t> 是 </a:t>
            </a:r>
            <a:r>
              <a:rPr lang="zh-CN" altLang="en-US" sz="2800" b="1" dirty="0"/>
              <a:t>由类创建出来的一个具体存在</a:t>
            </a:r>
            <a:r>
              <a:rPr lang="zh-CN" altLang="en-US" sz="2800" dirty="0"/>
              <a:t>，可以直接使用</a:t>
            </a:r>
            <a:endParaRPr lang="en-US" altLang="zh-CN" sz="2800" dirty="0"/>
          </a:p>
          <a:p>
            <a:r>
              <a:rPr lang="zh-CN" altLang="en-US" sz="2800" dirty="0"/>
              <a:t>由 </a:t>
            </a:r>
            <a:r>
              <a:rPr lang="zh-CN" altLang="en-US" sz="2800" b="1" dirty="0"/>
              <a:t>哪一个类</a:t>
            </a:r>
            <a:r>
              <a:rPr lang="zh-CN" altLang="en-US" sz="2800" dirty="0"/>
              <a:t> 创建出来的 </a:t>
            </a:r>
            <a:r>
              <a:rPr lang="zh-CN" altLang="en-US" sz="2800" b="1" dirty="0"/>
              <a:t>对象</a:t>
            </a:r>
            <a:r>
              <a:rPr lang="zh-CN" altLang="en-US" sz="2800" dirty="0"/>
              <a:t>，就拥有在 </a:t>
            </a:r>
            <a:r>
              <a:rPr lang="zh-CN" altLang="en-US" sz="2800" b="1" dirty="0"/>
              <a:t>哪一个类</a:t>
            </a:r>
            <a:r>
              <a:rPr lang="zh-CN" altLang="en-US" sz="2800" dirty="0"/>
              <a:t> 中定义的：</a:t>
            </a:r>
            <a:endParaRPr lang="en-US" altLang="zh-CN" sz="2800" dirty="0"/>
          </a:p>
          <a:p>
            <a:pPr lvl="1"/>
            <a:r>
              <a:rPr lang="zh-CN" altLang="en-US" sz="2400" dirty="0"/>
              <a:t>属性</a:t>
            </a:r>
            <a:endParaRPr lang="zh-CN" altLang="en-US" sz="2400" dirty="0"/>
          </a:p>
          <a:p>
            <a:pPr lvl="1"/>
            <a:r>
              <a:rPr lang="zh-CN" altLang="en-US" sz="2400" dirty="0"/>
              <a:t>方法</a:t>
            </a:r>
            <a:endParaRPr lang="en-US" altLang="zh-CN" sz="2400" b="1" dirty="0"/>
          </a:p>
          <a:p>
            <a:r>
              <a:rPr lang="zh-CN" altLang="en-US" sz="2800" b="1" dirty="0"/>
              <a:t>对象</a:t>
            </a:r>
            <a:r>
              <a:rPr lang="zh-CN" altLang="en-US" sz="2800" dirty="0"/>
              <a:t> 就相当于用 </a:t>
            </a:r>
            <a:r>
              <a:rPr lang="zh-CN" altLang="en-US" sz="2800" b="1" dirty="0"/>
              <a:t>图纸</a:t>
            </a:r>
            <a:r>
              <a:rPr lang="zh-CN" altLang="en-US" sz="2800" dirty="0"/>
              <a:t> </a:t>
            </a:r>
            <a:r>
              <a:rPr lang="zh-CN" altLang="en-US" sz="2800" b="1" dirty="0"/>
              <a:t>制造</a:t>
            </a:r>
            <a:r>
              <a:rPr lang="zh-CN" altLang="en-US" sz="2800" dirty="0"/>
              <a:t> 的飞机</a:t>
            </a:r>
            <a:endParaRPr lang="zh-CN" altLang="en-US" sz="2800" dirty="0"/>
          </a:p>
          <a:p>
            <a:endParaRPr lang="zh-CN" altLang="en-US" sz="2800" dirty="0"/>
          </a:p>
          <a:p>
            <a:r>
              <a:rPr lang="zh-CN" altLang="en-US" sz="2800" b="1" i="1" dirty="0"/>
              <a:t>在程序开发中，应该</a:t>
            </a:r>
            <a:r>
              <a:rPr lang="zh-CN" altLang="en-US" sz="2800" b="1" i="1" dirty="0">
                <a:solidFill>
                  <a:srgbClr val="FF0000"/>
                </a:solidFill>
              </a:rPr>
              <a:t> 先有类，再有对象</a:t>
            </a:r>
            <a:endParaRPr lang="zh-CN" altLang="en-US" sz="2800" b="1" i="1" dirty="0"/>
          </a:p>
          <a:p>
            <a:endParaRPr lang="zh-CN" altLang="en-US" sz="2800" b="1" i="1" dirty="0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2200" y="1546498"/>
            <a:ext cx="7905416" cy="4378051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2.3</a:t>
            </a:r>
            <a:r>
              <a:rPr dirty="0">
                <a:sym typeface="+mn-ea"/>
              </a:rPr>
              <a:t> 类和对象的关系</a:t>
            </a:r>
            <a:br>
              <a:rPr lang="zh-CN" altLang="en-US" b="1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b="1" dirty="0"/>
              <a:t>类是模板</a:t>
            </a:r>
            <a:r>
              <a:rPr lang="zh-CN" altLang="en-US" sz="2800" dirty="0"/>
              <a:t>，</a:t>
            </a:r>
            <a:r>
              <a:rPr lang="zh-CN" altLang="en-US" sz="2800" b="1" dirty="0"/>
              <a:t>对象</a:t>
            </a:r>
            <a:r>
              <a:rPr lang="zh-CN" altLang="en-US" sz="2800" dirty="0"/>
              <a:t> 是根据 </a:t>
            </a:r>
            <a:r>
              <a:rPr lang="zh-CN" altLang="en-US" sz="2800" b="1" dirty="0"/>
              <a:t>类</a:t>
            </a:r>
            <a:r>
              <a:rPr lang="zh-CN" altLang="en-US" sz="2800" dirty="0"/>
              <a:t> 这个模板创建出来的，应该 </a:t>
            </a:r>
            <a:r>
              <a:rPr lang="zh-CN" altLang="en-US" sz="2800" b="1" dirty="0"/>
              <a:t>先有类，再有对象</a:t>
            </a:r>
            <a:endParaRPr lang="zh-CN" altLang="en-US" sz="2800" dirty="0"/>
          </a:p>
          <a:p>
            <a:r>
              <a:rPr lang="zh-CN" altLang="en-US" sz="2800" b="1" dirty="0"/>
              <a:t>类</a:t>
            </a:r>
            <a:r>
              <a:rPr lang="zh-CN" altLang="en-US" sz="2800" dirty="0"/>
              <a:t> 只有一个，而 </a:t>
            </a:r>
            <a:r>
              <a:rPr lang="zh-CN" altLang="en-US" sz="2800" b="1" dirty="0"/>
              <a:t>对象</a:t>
            </a:r>
            <a:r>
              <a:rPr lang="zh-CN" altLang="en-US" sz="2800" dirty="0"/>
              <a:t> 可以有很多个</a:t>
            </a:r>
            <a:endParaRPr lang="zh-CN" altLang="en-US" sz="2800" dirty="0"/>
          </a:p>
          <a:p>
            <a:pPr lvl="1"/>
            <a:r>
              <a:rPr lang="zh-CN" altLang="en-US" sz="2400" b="1" dirty="0"/>
              <a:t>不同的对象</a:t>
            </a:r>
            <a:r>
              <a:rPr lang="zh-CN" altLang="en-US" sz="2400" dirty="0"/>
              <a:t> 之间 </a:t>
            </a:r>
            <a:r>
              <a:rPr lang="zh-CN" altLang="en-US" sz="2400" b="1" dirty="0"/>
              <a:t>属性</a:t>
            </a:r>
            <a:r>
              <a:rPr lang="zh-CN" altLang="en-US" sz="2400" dirty="0"/>
              <a:t> 可能会各不相同</a:t>
            </a:r>
            <a:endParaRPr lang="zh-CN" altLang="en-US" sz="2400" dirty="0"/>
          </a:p>
          <a:p>
            <a:r>
              <a:rPr lang="zh-CN" altLang="en-US" sz="2800" b="1" dirty="0"/>
              <a:t>类</a:t>
            </a:r>
            <a:r>
              <a:rPr lang="zh-CN" altLang="en-US" sz="2800" dirty="0"/>
              <a:t> 中定义了什么 </a:t>
            </a:r>
            <a:r>
              <a:rPr lang="zh-CN" altLang="en-US" sz="2800" b="1" dirty="0"/>
              <a:t>属性和方法</a:t>
            </a:r>
            <a:r>
              <a:rPr lang="zh-CN" altLang="en-US" sz="2800" dirty="0"/>
              <a:t>，</a:t>
            </a:r>
            <a:r>
              <a:rPr lang="zh-CN" altLang="en-US" sz="2800" b="1" dirty="0"/>
              <a:t>对象</a:t>
            </a:r>
            <a:r>
              <a:rPr lang="zh-CN" altLang="en-US" sz="2800" dirty="0"/>
              <a:t> 中就有什么属性和方法，</a:t>
            </a:r>
            <a:r>
              <a:rPr lang="zh-CN" altLang="en-US" sz="2800" b="1" dirty="0"/>
              <a:t>不可能多，也不可能少</a:t>
            </a:r>
            <a:endParaRPr lang="zh-CN" altLang="en-US" sz="2800" dirty="0"/>
          </a:p>
          <a:p>
            <a:endParaRPr lang="zh-CN" altLang="en-US" sz="2800" dirty="0"/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2.4</a:t>
            </a:r>
            <a:r>
              <a:rPr lang="zh-CN" altLang="en-US"/>
              <a:t> 类的设计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在使用面相对象开发前，应该首先分析需求，确定一下，程序中需要包含哪些类！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295" y="3192088"/>
            <a:ext cx="10403583" cy="1799011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zh-CN" altLang="en-US" sz="2800">
                <a:sym typeface="+mn-ea"/>
              </a:rPr>
              <a:t>目标</a:t>
            </a:r>
            <a:endParaRPr lang="en-US" altLang="zh-CN" sz="2800"/>
          </a:p>
          <a:p>
            <a:pPr lvl="1"/>
            <a:r>
              <a:rPr lang="en-US" altLang="zh-CN" sz="2400">
                <a:sym typeface="+mn-ea"/>
              </a:rPr>
              <a:t>01 </a:t>
            </a:r>
            <a:r>
              <a:rPr lang="zh-CN" altLang="en-US" sz="2400" dirty="0">
                <a:sym typeface="+mn-ea"/>
              </a:rPr>
              <a:t>面向对象基本概念</a:t>
            </a:r>
            <a:endParaRPr lang="zh-CN" altLang="en-US" sz="2400">
              <a:sym typeface="+mn-ea"/>
            </a:endParaRPr>
          </a:p>
          <a:p>
            <a:pPr lvl="2"/>
            <a:r>
              <a:rPr lang="zh-CN" altLang="en-US" sz="2000">
                <a:sym typeface="+mn-ea"/>
              </a:rPr>
              <a:t>1.1 </a:t>
            </a:r>
            <a:r>
              <a:rPr lang="zh-CN" altLang="en-US" sz="2000" dirty="0">
                <a:sym typeface="+mn-ea"/>
              </a:rPr>
              <a:t>过程和函数（科普）</a:t>
            </a:r>
            <a:endParaRPr lang="zh-CN" altLang="en-US" sz="2000"/>
          </a:p>
          <a:p>
            <a:pPr lvl="2"/>
            <a:r>
              <a:rPr lang="zh-CN" altLang="en-US" sz="2000">
                <a:sym typeface="+mn-ea"/>
              </a:rPr>
              <a:t>1.2 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面</a:t>
            </a:r>
            <a:r>
              <a:rPr lang="zh-CN" altLang="en-US" sz="2000" dirty="0">
                <a:sym typeface="+mn-ea"/>
              </a:rPr>
              <a:t>向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过程 和 面</a:t>
            </a:r>
            <a:r>
              <a:rPr lang="zh-CN" altLang="en-US" sz="2000" dirty="0">
                <a:sym typeface="+mn-ea"/>
              </a:rPr>
              <a:t>向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对象 基本概念</a:t>
            </a:r>
            <a:endParaRPr lang="zh-CN" altLang="en-US" sz="2000"/>
          </a:p>
          <a:p>
            <a:pPr lvl="1"/>
            <a:r>
              <a:rPr lang="en-US" altLang="zh-CN" sz="2400">
                <a:sym typeface="+mn-ea"/>
              </a:rPr>
              <a:t>02 </a:t>
            </a:r>
            <a:r>
              <a:rPr lang="zh-CN" altLang="en-US" sz="2400" dirty="0">
                <a:sym typeface="+mn-ea"/>
              </a:rPr>
              <a:t>类和对象</a:t>
            </a:r>
            <a:endParaRPr lang="zh-CN" altLang="en-US" sz="2400" dirty="0">
              <a:sym typeface="+mn-ea"/>
            </a:endParaRPr>
          </a:p>
          <a:p>
            <a:pPr lvl="2" algn="l">
              <a:buClrTx/>
              <a:buSzTx/>
            </a:pPr>
            <a:r>
              <a:rPr lang="en-US" altLang="zh-CN" sz="2000">
                <a:sym typeface="+mn-ea"/>
              </a:rPr>
              <a:t>2</a:t>
            </a:r>
            <a:r>
              <a:rPr lang="zh-CN" altLang="en-US" sz="2000">
                <a:sym typeface="+mn-ea"/>
              </a:rPr>
              <a:t>.1 </a:t>
            </a:r>
            <a:r>
              <a:rPr lang="zh-CN" altLang="en-US" sz="2000" dirty="0">
                <a:sym typeface="+mn-ea"/>
              </a:rPr>
              <a:t>类的概念</a:t>
            </a:r>
            <a:endParaRPr lang="zh-CN" altLang="en-US" sz="2000" dirty="0">
              <a:sym typeface="+mn-ea"/>
            </a:endParaRPr>
          </a:p>
          <a:p>
            <a:pPr lvl="2" algn="l">
              <a:buClrTx/>
              <a:buSzTx/>
            </a:pPr>
            <a:r>
              <a:rPr lang="en-US" altLang="zh-CN" sz="2000">
                <a:sym typeface="+mn-ea"/>
              </a:rPr>
              <a:t>2</a:t>
            </a:r>
            <a:r>
              <a:rPr lang="zh-CN" altLang="en-US" sz="2000">
                <a:sym typeface="+mn-ea"/>
              </a:rPr>
              <a:t>.</a:t>
            </a:r>
            <a:r>
              <a:rPr lang="en-US" altLang="zh-CN" sz="2000">
                <a:sym typeface="+mn-ea"/>
              </a:rPr>
              <a:t>2</a:t>
            </a:r>
            <a:r>
              <a:rPr lang="zh-CN" altLang="en-US" sz="2000">
                <a:sym typeface="+mn-ea"/>
              </a:rPr>
              <a:t> </a:t>
            </a:r>
            <a:r>
              <a:rPr lang="zh-CN" altLang="en-US" sz="2000" dirty="0">
                <a:sym typeface="+mn-ea"/>
              </a:rPr>
              <a:t>对象的概念</a:t>
            </a:r>
            <a:endParaRPr lang="zh-CN" altLang="en-US" sz="2000" dirty="0"/>
          </a:p>
          <a:p>
            <a:pPr lvl="2" algn="l">
              <a:buClrTx/>
              <a:buSzTx/>
            </a:pPr>
            <a:r>
              <a:rPr lang="en-US" altLang="zh-CN" sz="2000">
                <a:sym typeface="+mn-ea"/>
              </a:rPr>
              <a:t>2</a:t>
            </a:r>
            <a:r>
              <a:rPr lang="zh-CN" altLang="en-US" sz="2000">
                <a:sym typeface="+mn-ea"/>
              </a:rPr>
              <a:t>.</a:t>
            </a:r>
            <a:r>
              <a:rPr lang="en-US" altLang="zh-CN" sz="2000">
                <a:sym typeface="+mn-ea"/>
              </a:rPr>
              <a:t>3</a:t>
            </a:r>
            <a:r>
              <a:rPr lang="zh-CN" altLang="en-US" sz="2000">
                <a:sym typeface="+mn-ea"/>
              </a:rPr>
              <a:t> </a:t>
            </a:r>
            <a:r>
              <a:rPr lang="zh-CN" altLang="en-US" sz="2000" dirty="0">
                <a:sym typeface="+mn-ea"/>
              </a:rPr>
              <a:t>类和对象的关系</a:t>
            </a:r>
            <a:endParaRPr lang="zh-CN" altLang="en-US" sz="2000" dirty="0"/>
          </a:p>
          <a:p>
            <a:pPr lvl="2" algn="l">
              <a:buClrTx/>
              <a:buSzTx/>
            </a:pPr>
            <a:r>
              <a:rPr lang="en-US" altLang="zh-CN" sz="2000">
                <a:sym typeface="+mn-ea"/>
              </a:rPr>
              <a:t>2</a:t>
            </a:r>
            <a:r>
              <a:rPr lang="zh-CN" altLang="en-US" sz="2000">
                <a:sym typeface="+mn-ea"/>
              </a:rPr>
              <a:t>.</a:t>
            </a:r>
            <a:r>
              <a:rPr lang="en-US" altLang="zh-CN" sz="2000">
                <a:sym typeface="+mn-ea"/>
              </a:rPr>
              <a:t>4</a:t>
            </a:r>
            <a:r>
              <a:rPr lang="zh-CN" altLang="en-US" sz="2000">
                <a:sym typeface="+mn-ea"/>
              </a:rPr>
              <a:t> </a:t>
            </a:r>
            <a:r>
              <a:rPr lang="zh-CN" altLang="en-US" sz="2000" dirty="0">
                <a:sym typeface="+mn-ea"/>
              </a:rPr>
              <a:t>类的设计</a:t>
            </a:r>
            <a:endParaRPr lang="zh-CN" altLang="en-US" sz="2000" dirty="0">
              <a:sym typeface="+mn-ea"/>
            </a:endParaRPr>
          </a:p>
          <a:p>
            <a:pPr lvl="3" algn="l">
              <a:buClrTx/>
              <a:buSzTx/>
            </a:pPr>
            <a:r>
              <a:rPr lang="en-US" altLang="zh-CN" sz="1800">
                <a:sym typeface="+mn-ea"/>
              </a:rPr>
              <a:t>2</a:t>
            </a:r>
            <a:r>
              <a:rPr lang="zh-CN" altLang="en-US" sz="1800">
                <a:sym typeface="+mn-ea"/>
              </a:rPr>
              <a:t>.</a:t>
            </a:r>
            <a:r>
              <a:rPr lang="en-US" altLang="zh-CN" sz="1800">
                <a:sym typeface="+mn-ea"/>
              </a:rPr>
              <a:t>4.1 </a:t>
            </a:r>
            <a:r>
              <a:rPr lang="zh-CN" altLang="en-US" sz="1800" dirty="0">
                <a:sym typeface="+mn-ea"/>
              </a:rPr>
              <a:t>类名的确定</a:t>
            </a:r>
            <a:endParaRPr lang="zh-CN" altLang="en-US" sz="1800" dirty="0">
              <a:sym typeface="+mn-ea"/>
            </a:endParaRPr>
          </a:p>
          <a:p>
            <a:pPr lvl="3" algn="l">
              <a:buClrTx/>
              <a:buSzTx/>
            </a:pPr>
            <a:r>
              <a:rPr lang="en-US" altLang="zh-CN" sz="1800">
                <a:sym typeface="+mn-ea"/>
              </a:rPr>
              <a:t>2</a:t>
            </a:r>
            <a:r>
              <a:rPr lang="zh-CN" altLang="en-US" sz="1800">
                <a:sym typeface="+mn-ea"/>
              </a:rPr>
              <a:t>.</a:t>
            </a:r>
            <a:r>
              <a:rPr lang="en-US" altLang="zh-CN" sz="1800">
                <a:sym typeface="+mn-ea"/>
              </a:rPr>
              <a:t>4.2 </a:t>
            </a:r>
            <a:r>
              <a:rPr lang="zh-CN" altLang="en-US" sz="1800" dirty="0">
                <a:sym typeface="+mn-ea"/>
              </a:rPr>
              <a:t>属性和方法的确定</a:t>
            </a:r>
            <a:br>
              <a:rPr lang="zh-CN" altLang="en-US" sz="1660" dirty="0">
                <a:sym typeface="+mn-ea"/>
              </a:rPr>
            </a:br>
            <a:endParaRPr lang="zh-CN" altLang="en-US" sz="1665" dirty="0"/>
          </a:p>
          <a:p>
            <a:pPr lvl="1"/>
            <a:endParaRPr lang="zh-CN" altLang="en-US" sz="1750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在程序开发中，要设计一个类，通常需要满足一下三个要素：</a:t>
            </a:r>
            <a:endParaRPr lang="en-US" altLang="zh-CN" sz="2800" dirty="0"/>
          </a:p>
          <a:p>
            <a:pPr lvl="1"/>
            <a:r>
              <a:rPr lang="en-US" altLang="zh-CN" sz="2400" b="1" dirty="0"/>
              <a:t>1.</a:t>
            </a:r>
            <a:r>
              <a:rPr lang="zh-CN" altLang="en-US" sz="2400" b="1" dirty="0"/>
              <a:t>类名</a:t>
            </a:r>
            <a:r>
              <a:rPr lang="zh-CN" altLang="en-US" sz="2400" dirty="0"/>
              <a:t> 这类事物的名字，</a:t>
            </a:r>
            <a:r>
              <a:rPr lang="zh-CN" altLang="en-US" sz="2400" b="1" dirty="0"/>
              <a:t>满足</a:t>
            </a:r>
            <a:r>
              <a:rPr lang="zh-CN" altLang="en-US" sz="2400" b="1" dirty="0">
                <a:solidFill>
                  <a:srgbClr val="FF0000"/>
                </a:solidFill>
              </a:rPr>
              <a:t>大驼峰命名法</a:t>
            </a:r>
            <a:endParaRPr lang="zh-CN" altLang="en-US" sz="2400" dirty="0"/>
          </a:p>
          <a:p>
            <a:pPr lvl="1"/>
            <a:r>
              <a:rPr lang="en-US" altLang="zh-CN" sz="2400" b="1" dirty="0"/>
              <a:t>2.</a:t>
            </a:r>
            <a:r>
              <a:rPr lang="zh-CN" altLang="en-US" sz="2400" b="1" dirty="0"/>
              <a:t>属性</a:t>
            </a:r>
            <a:r>
              <a:rPr lang="zh-CN" altLang="en-US" sz="2400" dirty="0"/>
              <a:t> 这类事物具有什么样的特征</a:t>
            </a:r>
            <a:endParaRPr lang="zh-CN" altLang="en-US" sz="2400" dirty="0"/>
          </a:p>
          <a:p>
            <a:pPr lvl="1"/>
            <a:r>
              <a:rPr lang="en-US" altLang="zh-CN" sz="2400" b="1" dirty="0"/>
              <a:t>3.</a:t>
            </a:r>
            <a:r>
              <a:rPr lang="zh-CN" altLang="en-US" sz="2400" b="1" dirty="0"/>
              <a:t>方法</a:t>
            </a:r>
            <a:r>
              <a:rPr lang="zh-CN" altLang="en-US" sz="2400" dirty="0"/>
              <a:t> 这类事物具有什么样的行为</a:t>
            </a:r>
            <a:endParaRPr lang="en-US" altLang="zh-CN" sz="2400" dirty="0"/>
          </a:p>
          <a:p>
            <a:r>
              <a:rPr lang="zh-CN" altLang="en-US" sz="2800" b="1" dirty="0"/>
              <a:t>大驼峰命名法</a:t>
            </a:r>
            <a:endParaRPr lang="en-US" altLang="zh-CN" sz="2800" b="1" dirty="0"/>
          </a:p>
          <a:p>
            <a:pPr lvl="1"/>
            <a:r>
              <a:rPr lang="zh-CN" altLang="en-US" sz="2400" dirty="0"/>
              <a:t>每一个单词的首字母大写</a:t>
            </a:r>
            <a:endParaRPr lang="zh-CN" altLang="en-US" sz="2400" dirty="0"/>
          </a:p>
          <a:p>
            <a:pPr lvl="1"/>
            <a:r>
              <a:rPr lang="zh-CN" altLang="en-US" sz="2400" dirty="0"/>
              <a:t>单词与单词之间没有下划线</a:t>
            </a:r>
            <a:endParaRPr lang="en-US" altLang="zh-CN" sz="2400" dirty="0"/>
          </a:p>
          <a:p>
            <a:pPr lvl="2"/>
            <a:r>
              <a:rPr lang="en-US" altLang="zh-CN" sz="2000" dirty="0" err="1"/>
              <a:t>CapWords</a:t>
            </a:r>
            <a:endParaRPr lang="zh-CN" altLang="en-US" sz="2000" dirty="0"/>
          </a:p>
          <a:p>
            <a:endParaRPr lang="zh-CN" altLang="en-US" b="1" dirty="0"/>
          </a:p>
          <a:p>
            <a:pPr lvl="1"/>
            <a:endParaRPr lang="zh-CN" altLang="en-US" dirty="0"/>
          </a:p>
          <a:p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2.4</a:t>
            </a:r>
            <a:r>
              <a:rPr lang="en-US" altLang="zh-CN" dirty="0"/>
              <a:t>.1 </a:t>
            </a:r>
            <a:r>
              <a:rPr lang="zh-CN" altLang="en-US" dirty="0"/>
              <a:t>类名的确定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名词提炼法</a:t>
            </a:r>
            <a:r>
              <a:rPr lang="zh-CN" altLang="en-US" dirty="0"/>
              <a:t> 分析 </a:t>
            </a:r>
            <a:r>
              <a:rPr lang="zh-CN" altLang="en-US" b="1" dirty="0"/>
              <a:t>整个业务流程</a:t>
            </a:r>
            <a:r>
              <a:rPr lang="zh-CN" altLang="en-US" dirty="0"/>
              <a:t>，出现的 </a:t>
            </a:r>
            <a:r>
              <a:rPr lang="zh-CN" altLang="en-US" b="1" dirty="0"/>
              <a:t>名词</a:t>
            </a:r>
            <a:r>
              <a:rPr lang="zh-CN" altLang="en-US" dirty="0"/>
              <a:t>，通常就是找到的类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2.4</a:t>
            </a:r>
            <a:r>
              <a:rPr lang="en-US" altLang="zh-CN" dirty="0"/>
              <a:t>.2 </a:t>
            </a:r>
            <a:r>
              <a:rPr lang="zh-CN" altLang="en-US" dirty="0"/>
              <a:t>属性和方法的确定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 </a:t>
            </a:r>
            <a:r>
              <a:rPr lang="zh-CN" altLang="en-US" b="1" dirty="0"/>
              <a:t>对象的</a:t>
            </a:r>
            <a:r>
              <a:rPr lang="zh-CN" altLang="en-US" b="1" dirty="0">
                <a:solidFill>
                  <a:srgbClr val="FF0000"/>
                </a:solidFill>
              </a:rPr>
              <a:t>特征描述</a:t>
            </a:r>
            <a:r>
              <a:rPr lang="zh-CN" altLang="en-US" dirty="0"/>
              <a:t>，通常可以定义成 </a:t>
            </a:r>
            <a:r>
              <a:rPr lang="zh-CN" altLang="en-US" b="1" dirty="0">
                <a:solidFill>
                  <a:srgbClr val="FF0000"/>
                </a:solidFill>
              </a:rPr>
              <a:t>属性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/>
              <a:t>对象具有的</a:t>
            </a:r>
            <a:r>
              <a:rPr lang="zh-CN" altLang="en-US" b="1" dirty="0">
                <a:solidFill>
                  <a:srgbClr val="FF0000"/>
                </a:solidFill>
              </a:rPr>
              <a:t>行为</a:t>
            </a:r>
            <a:r>
              <a:rPr lang="zh-CN" altLang="en-US" dirty="0"/>
              <a:t>（动词），通常可以定义成 </a:t>
            </a:r>
            <a:r>
              <a:rPr lang="zh-CN" altLang="en-US" b="1" dirty="0">
                <a:solidFill>
                  <a:srgbClr val="FF0000"/>
                </a:solidFill>
              </a:rPr>
              <a:t>方法</a:t>
            </a:r>
            <a:endParaRPr lang="en-US" altLang="zh-CN" b="1" dirty="0"/>
          </a:p>
          <a:p>
            <a:pPr marL="0" indent="0">
              <a:buNone/>
            </a:pPr>
            <a:endParaRPr lang="en-US" altLang="zh-CN" b="1" dirty="0"/>
          </a:p>
          <a:p>
            <a:r>
              <a:rPr lang="zh-CN" altLang="en-US" i="1" dirty="0"/>
              <a:t>提示：需求中没有涉及的属性或者方法在设计类时，不需要考虑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 </a:t>
            </a:r>
            <a:r>
              <a:rPr lang="en-US" altLang="zh-CN" dirty="0"/>
              <a:t>1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需求</a:t>
            </a:r>
            <a:endParaRPr lang="zh-CN" altLang="en-US" dirty="0"/>
          </a:p>
          <a:p>
            <a:r>
              <a:rPr lang="zh-CN" altLang="en-US" sz="2800" b="1" dirty="0"/>
              <a:t>小明</a:t>
            </a:r>
            <a:r>
              <a:rPr lang="zh-CN" altLang="en-US" sz="2800" dirty="0"/>
              <a:t> 今年 </a:t>
            </a:r>
            <a:r>
              <a:rPr lang="en-US" altLang="zh-CN" sz="2800" b="1" dirty="0"/>
              <a:t>18 </a:t>
            </a:r>
            <a:r>
              <a:rPr lang="zh-CN" altLang="en-US" sz="2800" b="1" dirty="0"/>
              <a:t>岁</a:t>
            </a:r>
            <a:r>
              <a:rPr lang="zh-CN" altLang="en-US" sz="2800" dirty="0"/>
              <a:t>，</a:t>
            </a:r>
            <a:r>
              <a:rPr lang="zh-CN" altLang="en-US" sz="2800" b="1" dirty="0"/>
              <a:t>身高 </a:t>
            </a:r>
            <a:r>
              <a:rPr lang="en-US" altLang="zh-CN" sz="2800" b="1" dirty="0"/>
              <a:t>1.75</a:t>
            </a:r>
            <a:r>
              <a:rPr lang="zh-CN" altLang="en-US" sz="2800" dirty="0"/>
              <a:t>，每天早上 </a:t>
            </a:r>
            <a:r>
              <a:rPr lang="zh-CN" altLang="en-US" sz="2800" b="1" dirty="0"/>
              <a:t>跑</a:t>
            </a:r>
            <a:r>
              <a:rPr lang="zh-CN" altLang="en-US" sz="2800" dirty="0"/>
              <a:t> 完步，会去 </a:t>
            </a:r>
            <a:r>
              <a:rPr lang="zh-CN" altLang="en-US" sz="2800" b="1" dirty="0"/>
              <a:t>吃</a:t>
            </a:r>
            <a:r>
              <a:rPr lang="zh-CN" altLang="en-US" sz="2800" dirty="0"/>
              <a:t> 东西</a:t>
            </a:r>
            <a:endParaRPr lang="zh-CN" altLang="en-US" sz="2800" dirty="0"/>
          </a:p>
          <a:p>
            <a:r>
              <a:rPr lang="zh-CN" altLang="en-US" sz="2800" b="1" dirty="0"/>
              <a:t>小美</a:t>
            </a:r>
            <a:r>
              <a:rPr lang="zh-CN" altLang="en-US" sz="2800" dirty="0"/>
              <a:t> 今年 </a:t>
            </a:r>
            <a:r>
              <a:rPr lang="en-US" altLang="zh-CN" sz="2800" b="1" dirty="0"/>
              <a:t>17 </a:t>
            </a:r>
            <a:r>
              <a:rPr lang="zh-CN" altLang="en-US" sz="2800" b="1" dirty="0"/>
              <a:t>岁</a:t>
            </a:r>
            <a:r>
              <a:rPr lang="zh-CN" altLang="en-US" sz="2800" dirty="0"/>
              <a:t>，</a:t>
            </a:r>
            <a:r>
              <a:rPr lang="zh-CN" altLang="en-US" sz="2800" b="1" dirty="0"/>
              <a:t>身高 </a:t>
            </a:r>
            <a:r>
              <a:rPr lang="en-US" altLang="zh-CN" sz="2800" b="1" dirty="0"/>
              <a:t>1.65</a:t>
            </a:r>
            <a:r>
              <a:rPr lang="zh-CN" altLang="en-US" sz="2800" dirty="0"/>
              <a:t>，小美不跑步，小美喜欢 </a:t>
            </a:r>
            <a:r>
              <a:rPr lang="zh-CN" altLang="en-US" sz="2800" b="1" dirty="0"/>
              <a:t>吃</a:t>
            </a:r>
            <a:r>
              <a:rPr lang="zh-CN" altLang="en-US" sz="2800" dirty="0"/>
              <a:t> 东西</a:t>
            </a:r>
            <a:endParaRPr lang="zh-CN" altLang="en-US" sz="2800" dirty="0"/>
          </a:p>
          <a:p>
            <a:endParaRPr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36189" y="3591306"/>
            <a:ext cx="2889038" cy="2674239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 </a:t>
            </a:r>
            <a:r>
              <a:rPr lang="en-US" altLang="zh-CN" dirty="0"/>
              <a:t>2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需求</a:t>
            </a:r>
            <a:endParaRPr lang="zh-CN" altLang="en-US" dirty="0"/>
          </a:p>
          <a:p>
            <a:r>
              <a:rPr lang="zh-CN" altLang="en-US" sz="2800" dirty="0"/>
              <a:t>一只 黄颜色 的 狗狗 叫 大黄</a:t>
            </a:r>
            <a:endParaRPr lang="zh-CN" altLang="en-US" sz="2800" dirty="0"/>
          </a:p>
          <a:p>
            <a:r>
              <a:rPr lang="zh-CN" altLang="en-US" sz="2800" dirty="0"/>
              <a:t>看见生人 汪汪叫</a:t>
            </a:r>
            <a:endParaRPr lang="zh-CN" altLang="en-US" sz="2800" dirty="0"/>
          </a:p>
          <a:p>
            <a:r>
              <a:rPr lang="zh-CN" altLang="en-US" sz="2800" dirty="0"/>
              <a:t>看见家人 摇尾巴</a:t>
            </a:r>
            <a:endParaRPr lang="zh-CN" altLang="en-US" sz="2800" dirty="0"/>
          </a:p>
          <a:p>
            <a:endParaRPr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9503" y="1862294"/>
            <a:ext cx="4343474" cy="3579021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_任意多边形 19"/>
          <p:cNvSpPr/>
          <p:nvPr>
            <p:custDataLst>
              <p:tags r:id="rId1"/>
            </p:custDataLst>
          </p:nvPr>
        </p:nvSpPr>
        <p:spPr>
          <a:xfrm>
            <a:off x="0" y="-117614"/>
            <a:ext cx="12192000" cy="3416893"/>
          </a:xfrm>
          <a:custGeom>
            <a:avLst/>
            <a:gdLst>
              <a:gd name="connsiteX0" fmla="*/ 0 w 11644590"/>
              <a:gd name="connsiteY0" fmla="*/ 0 h 3139633"/>
              <a:gd name="connsiteX1" fmla="*/ 11644590 w 11644590"/>
              <a:gd name="connsiteY1" fmla="*/ 0 h 3139633"/>
              <a:gd name="connsiteX2" fmla="*/ 3048000 w 11644590"/>
              <a:gd name="connsiteY2" fmla="*/ 3139633 h 3139633"/>
              <a:gd name="connsiteX3" fmla="*/ 0 w 11644590"/>
              <a:gd name="connsiteY3" fmla="*/ 1605195 h 3139633"/>
              <a:gd name="connsiteX4" fmla="*/ 0 w 11644590"/>
              <a:gd name="connsiteY4" fmla="*/ 0 h 3139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44590" h="3139633">
                <a:moveTo>
                  <a:pt x="0" y="0"/>
                </a:moveTo>
                <a:lnTo>
                  <a:pt x="11644590" y="0"/>
                </a:lnTo>
                <a:lnTo>
                  <a:pt x="3048000" y="3139633"/>
                </a:lnTo>
                <a:lnTo>
                  <a:pt x="0" y="160519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PA_任意多边形 23"/>
          <p:cNvSpPr/>
          <p:nvPr>
            <p:custDataLst>
              <p:tags r:id="rId2"/>
            </p:custDataLst>
          </p:nvPr>
        </p:nvSpPr>
        <p:spPr>
          <a:xfrm>
            <a:off x="-4445" y="-86360"/>
            <a:ext cx="12367260" cy="3251835"/>
          </a:xfrm>
          <a:custGeom>
            <a:avLst/>
            <a:gdLst>
              <a:gd name="connsiteX0" fmla="*/ 0 w 11757236"/>
              <a:gd name="connsiteY0" fmla="*/ 0 h 3251846"/>
              <a:gd name="connsiteX1" fmla="*/ 11757236 w 11757236"/>
              <a:gd name="connsiteY1" fmla="*/ 0 h 3251846"/>
              <a:gd name="connsiteX2" fmla="*/ 3191286 w 11757236"/>
              <a:gd name="connsiteY2" fmla="*/ 3251846 h 3251846"/>
              <a:gd name="connsiteX3" fmla="*/ 0 w 11757236"/>
              <a:gd name="connsiteY3" fmla="*/ 1581902 h 325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57236" h="3251846">
                <a:moveTo>
                  <a:pt x="0" y="0"/>
                </a:moveTo>
                <a:lnTo>
                  <a:pt x="11757236" y="0"/>
                </a:lnTo>
                <a:lnTo>
                  <a:pt x="3191286" y="3251846"/>
                </a:lnTo>
                <a:lnTo>
                  <a:pt x="0" y="15819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PA_任意多边形 24"/>
          <p:cNvSpPr/>
          <p:nvPr>
            <p:custDataLst>
              <p:tags r:id="rId3"/>
            </p:custDataLst>
          </p:nvPr>
        </p:nvSpPr>
        <p:spPr>
          <a:xfrm>
            <a:off x="1270" y="-86360"/>
            <a:ext cx="12179935" cy="3182620"/>
          </a:xfrm>
          <a:custGeom>
            <a:avLst/>
            <a:gdLst>
              <a:gd name="connsiteX0" fmla="*/ 0 w 11575120"/>
              <a:gd name="connsiteY0" fmla="*/ 0 h 3182710"/>
              <a:gd name="connsiteX1" fmla="*/ 11575120 w 11575120"/>
              <a:gd name="connsiteY1" fmla="*/ 0 h 3182710"/>
              <a:gd name="connsiteX2" fmla="*/ 3191286 w 11575120"/>
              <a:gd name="connsiteY2" fmla="*/ 3182710 h 3182710"/>
              <a:gd name="connsiteX3" fmla="*/ 0 w 11575120"/>
              <a:gd name="connsiteY3" fmla="*/ 1512766 h 318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75120" h="3182710">
                <a:moveTo>
                  <a:pt x="0" y="0"/>
                </a:moveTo>
                <a:lnTo>
                  <a:pt x="11575120" y="0"/>
                </a:lnTo>
                <a:lnTo>
                  <a:pt x="3191286" y="3182710"/>
                </a:lnTo>
                <a:lnTo>
                  <a:pt x="0" y="1512766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PA_任意多边形 25"/>
          <p:cNvSpPr/>
          <p:nvPr>
            <p:custDataLst>
              <p:tags r:id="rId4"/>
            </p:custDataLst>
          </p:nvPr>
        </p:nvSpPr>
        <p:spPr>
          <a:xfrm>
            <a:off x="1905" y="-86360"/>
            <a:ext cx="11691620" cy="2997835"/>
          </a:xfrm>
          <a:custGeom>
            <a:avLst/>
            <a:gdLst>
              <a:gd name="connsiteX0" fmla="*/ 0 w 11087557"/>
              <a:gd name="connsiteY0" fmla="*/ 0 h 2997619"/>
              <a:gd name="connsiteX1" fmla="*/ 11087557 w 11087557"/>
              <a:gd name="connsiteY1" fmla="*/ 0 h 2997619"/>
              <a:gd name="connsiteX2" fmla="*/ 3191286 w 11087557"/>
              <a:gd name="connsiteY2" fmla="*/ 2997619 h 2997619"/>
              <a:gd name="connsiteX3" fmla="*/ 0 w 11087557"/>
              <a:gd name="connsiteY3" fmla="*/ 1327675 h 299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87557" h="2997619">
                <a:moveTo>
                  <a:pt x="0" y="0"/>
                </a:moveTo>
                <a:lnTo>
                  <a:pt x="11087557" y="0"/>
                </a:lnTo>
                <a:lnTo>
                  <a:pt x="3191286" y="2997619"/>
                </a:lnTo>
                <a:lnTo>
                  <a:pt x="0" y="1327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PA_任意多边形 26"/>
          <p:cNvSpPr/>
          <p:nvPr>
            <p:custDataLst>
              <p:tags r:id="rId5"/>
            </p:custDataLst>
          </p:nvPr>
        </p:nvSpPr>
        <p:spPr>
          <a:xfrm>
            <a:off x="1905" y="-86360"/>
            <a:ext cx="11500485" cy="2924810"/>
          </a:xfrm>
          <a:custGeom>
            <a:avLst/>
            <a:gdLst>
              <a:gd name="connsiteX0" fmla="*/ 0 w 10896573"/>
              <a:gd name="connsiteY0" fmla="*/ 0 h 2925117"/>
              <a:gd name="connsiteX1" fmla="*/ 10896573 w 10896573"/>
              <a:gd name="connsiteY1" fmla="*/ 0 h 2925117"/>
              <a:gd name="connsiteX2" fmla="*/ 3191286 w 10896573"/>
              <a:gd name="connsiteY2" fmla="*/ 2925117 h 2925117"/>
              <a:gd name="connsiteX3" fmla="*/ 0 w 10896573"/>
              <a:gd name="connsiteY3" fmla="*/ 1255173 h 292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96573" h="2925117">
                <a:moveTo>
                  <a:pt x="0" y="0"/>
                </a:moveTo>
                <a:lnTo>
                  <a:pt x="10896573" y="0"/>
                </a:lnTo>
                <a:lnTo>
                  <a:pt x="3191286" y="2925117"/>
                </a:lnTo>
                <a:lnTo>
                  <a:pt x="0" y="125517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PA_任意多边形 27"/>
          <p:cNvSpPr/>
          <p:nvPr>
            <p:custDataLst>
              <p:tags r:id="rId6"/>
            </p:custDataLst>
          </p:nvPr>
        </p:nvSpPr>
        <p:spPr>
          <a:xfrm>
            <a:off x="1905" y="-117475"/>
            <a:ext cx="11012805" cy="2740025"/>
          </a:xfrm>
          <a:custGeom>
            <a:avLst/>
            <a:gdLst>
              <a:gd name="connsiteX0" fmla="*/ 0 w 10409010"/>
              <a:gd name="connsiteY0" fmla="*/ 0 h 2740026"/>
              <a:gd name="connsiteX1" fmla="*/ 10409010 w 10409010"/>
              <a:gd name="connsiteY1" fmla="*/ 0 h 2740026"/>
              <a:gd name="connsiteX2" fmla="*/ 3191286 w 10409010"/>
              <a:gd name="connsiteY2" fmla="*/ 2740026 h 2740026"/>
              <a:gd name="connsiteX3" fmla="*/ 0 w 10409010"/>
              <a:gd name="connsiteY3" fmla="*/ 1070082 h 2740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09010" h="2740026">
                <a:moveTo>
                  <a:pt x="0" y="0"/>
                </a:moveTo>
                <a:lnTo>
                  <a:pt x="10409010" y="0"/>
                </a:lnTo>
                <a:lnTo>
                  <a:pt x="3191286" y="2740026"/>
                </a:lnTo>
                <a:lnTo>
                  <a:pt x="0" y="10700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PA_任意多边形 29"/>
          <p:cNvSpPr/>
          <p:nvPr>
            <p:custDataLst>
              <p:tags r:id="rId7"/>
            </p:custDataLst>
          </p:nvPr>
        </p:nvSpPr>
        <p:spPr>
          <a:xfrm>
            <a:off x="1270" y="-117475"/>
            <a:ext cx="10802620" cy="2660015"/>
          </a:xfrm>
          <a:custGeom>
            <a:avLst/>
            <a:gdLst>
              <a:gd name="connsiteX0" fmla="*/ 0 w 10198012"/>
              <a:gd name="connsiteY0" fmla="*/ 0 h 2659926"/>
              <a:gd name="connsiteX1" fmla="*/ 10198012 w 10198012"/>
              <a:gd name="connsiteY1" fmla="*/ 0 h 2659926"/>
              <a:gd name="connsiteX2" fmla="*/ 3191286 w 10198012"/>
              <a:gd name="connsiteY2" fmla="*/ 2659926 h 2659926"/>
              <a:gd name="connsiteX3" fmla="*/ 0 w 10198012"/>
              <a:gd name="connsiteY3" fmla="*/ 989982 h 2659926"/>
              <a:gd name="connsiteX4" fmla="*/ 0 w 10198012"/>
              <a:gd name="connsiteY4" fmla="*/ 0 h 2659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98012" h="2659926">
                <a:moveTo>
                  <a:pt x="0" y="0"/>
                </a:moveTo>
                <a:lnTo>
                  <a:pt x="10198012" y="0"/>
                </a:lnTo>
                <a:lnTo>
                  <a:pt x="3191286" y="2659926"/>
                </a:lnTo>
                <a:lnTo>
                  <a:pt x="0" y="989982"/>
                </a:lnTo>
                <a:lnTo>
                  <a:pt x="0" y="0"/>
                </a:lnTo>
                <a:close/>
              </a:path>
            </a:pathLst>
          </a:custGeom>
          <a:solidFill>
            <a:srgbClr val="B2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123146" y="3086839"/>
            <a:ext cx="58121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面向对象基本语法</a:t>
            </a:r>
            <a:endParaRPr lang="zh-CN" altLang="en-US" sz="40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 descr="反白瑞翼教育LOGO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5435" y="513080"/>
            <a:ext cx="2254250" cy="508635"/>
          </a:xfrm>
          <a:prstGeom prst="rect">
            <a:avLst/>
          </a:prstGeom>
        </p:spPr>
      </p:pic>
      <p:pic>
        <p:nvPicPr>
          <p:cNvPr id="2" name="图片 1" descr="SUGON图标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1635" y="257175"/>
            <a:ext cx="2324735" cy="102044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面相对象基础语法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目标</a:t>
            </a:r>
            <a:endParaRPr lang="zh-CN" altLang="en-US" sz="2800" dirty="0"/>
          </a:p>
          <a:p>
            <a:pPr lvl="1"/>
            <a:r>
              <a:rPr lang="en-US" altLang="zh-CN" sz="2400" dirty="0">
                <a:sym typeface="+mn-ea"/>
              </a:rPr>
              <a:t>01 </a:t>
            </a:r>
            <a:r>
              <a:rPr lang="en-US" altLang="zh-CN" sz="2400" dirty="0" err="1"/>
              <a:t>dir</a:t>
            </a:r>
            <a:r>
              <a:rPr lang="en-US" altLang="zh-CN" sz="2400" dirty="0"/>
              <a:t> </a:t>
            </a:r>
            <a:r>
              <a:rPr lang="zh-CN" altLang="en-US" sz="2400" dirty="0"/>
              <a:t>内置函数</a:t>
            </a:r>
            <a:endParaRPr lang="zh-CN" altLang="en-US" sz="2400" dirty="0"/>
          </a:p>
          <a:p>
            <a:pPr lvl="1"/>
            <a:r>
              <a:rPr lang="en-US" altLang="zh-CN" sz="2400" dirty="0">
                <a:sym typeface="+mn-ea"/>
              </a:rPr>
              <a:t>02 </a:t>
            </a:r>
            <a:r>
              <a:rPr lang="zh-CN" altLang="en-US" sz="2400" dirty="0">
                <a:solidFill>
                  <a:srgbClr val="FF0000"/>
                </a:solidFill>
              </a:rPr>
              <a:t>定义简单的类</a:t>
            </a:r>
            <a:r>
              <a:rPr lang="zh-CN" altLang="en-US" sz="2400" dirty="0"/>
              <a:t>（只包含方法）</a:t>
            </a:r>
            <a:endParaRPr lang="zh-CN" altLang="en-US" sz="2400" dirty="0"/>
          </a:p>
          <a:p>
            <a:pPr lvl="2"/>
            <a:r>
              <a:rPr lang="en-US" altLang="zh-CN" sz="2050" dirty="0">
                <a:sym typeface="+mn-ea"/>
              </a:rPr>
              <a:t>2.1 </a:t>
            </a:r>
            <a:r>
              <a:rPr lang="zh-CN" altLang="en-US" sz="2050" dirty="0">
                <a:sym typeface="+mn-ea"/>
              </a:rPr>
              <a:t>定义只包含方法的类</a:t>
            </a:r>
            <a:endParaRPr lang="zh-CN" altLang="en-US" sz="2050" dirty="0">
              <a:sym typeface="+mn-ea"/>
            </a:endParaRPr>
          </a:p>
          <a:p>
            <a:pPr lvl="2"/>
            <a:r>
              <a:rPr lang="en-US" altLang="zh-CN" sz="2050" dirty="0">
                <a:sym typeface="+mn-ea"/>
              </a:rPr>
              <a:t>2.2 </a:t>
            </a:r>
            <a:r>
              <a:rPr lang="zh-CN" altLang="en-US" sz="2050" dirty="0">
                <a:sym typeface="+mn-ea"/>
              </a:rPr>
              <a:t>创建对象</a:t>
            </a:r>
            <a:endParaRPr lang="zh-CN" altLang="en-US" sz="2050" dirty="0">
              <a:sym typeface="+mn-ea"/>
            </a:endParaRPr>
          </a:p>
          <a:p>
            <a:pPr lvl="2"/>
            <a:r>
              <a:rPr lang="en-US" altLang="zh-CN" sz="2050" dirty="0">
                <a:sym typeface="+mn-ea"/>
              </a:rPr>
              <a:t>2.3 </a:t>
            </a:r>
            <a:r>
              <a:rPr lang="zh-CN" altLang="en-US" sz="2050" dirty="0">
                <a:sym typeface="+mn-ea"/>
              </a:rPr>
              <a:t>第一个面向对象程序</a:t>
            </a:r>
            <a:endParaRPr lang="zh-CN" altLang="en-US" sz="2055" dirty="0"/>
          </a:p>
          <a:p>
            <a:pPr lvl="1"/>
            <a:r>
              <a:rPr lang="en-US" altLang="zh-CN" sz="2400" dirty="0">
                <a:sym typeface="+mn-ea"/>
              </a:rPr>
              <a:t>03 </a:t>
            </a:r>
            <a:r>
              <a:rPr lang="zh-CN" altLang="en-US" sz="2400" dirty="0">
                <a:solidFill>
                  <a:srgbClr val="FF0000"/>
                </a:solidFill>
              </a:rPr>
              <a:t>方法中的 </a:t>
            </a:r>
            <a:r>
              <a:rPr lang="en-US" altLang="zh-CN" sz="2400" dirty="0">
                <a:solidFill>
                  <a:srgbClr val="FF0000"/>
                </a:solidFill>
              </a:rPr>
              <a:t>self </a:t>
            </a:r>
            <a:r>
              <a:rPr lang="zh-CN" altLang="en-US" sz="2400" dirty="0">
                <a:solidFill>
                  <a:srgbClr val="FF0000"/>
                </a:solidFill>
              </a:rPr>
              <a:t>参数</a:t>
            </a:r>
            <a:endParaRPr lang="zh-CN" altLang="en-US" sz="2400" dirty="0">
              <a:solidFill>
                <a:srgbClr val="FF0000"/>
              </a:solidFill>
            </a:endParaRPr>
          </a:p>
          <a:p>
            <a:pPr lvl="2"/>
            <a:r>
              <a:rPr lang="en-US" altLang="zh-CN" sz="2050" dirty="0">
                <a:sym typeface="+mn-ea"/>
              </a:rPr>
              <a:t>3.1 </a:t>
            </a:r>
            <a:r>
              <a:rPr lang="zh-CN" altLang="en-US" sz="2050" dirty="0">
                <a:sym typeface="+mn-ea"/>
              </a:rPr>
              <a:t>案例改造 </a:t>
            </a:r>
            <a:r>
              <a:rPr lang="en-US" altLang="zh-CN" sz="2050" dirty="0">
                <a:sym typeface="+mn-ea"/>
              </a:rPr>
              <a:t>— </a:t>
            </a:r>
            <a:r>
              <a:rPr lang="zh-CN" altLang="en-US" sz="2050" dirty="0">
                <a:sym typeface="+mn-ea"/>
              </a:rPr>
              <a:t>给对象增加属性</a:t>
            </a:r>
            <a:endParaRPr lang="zh-CN" altLang="en-US" sz="2050" dirty="0">
              <a:sym typeface="+mn-ea"/>
            </a:endParaRPr>
          </a:p>
          <a:p>
            <a:pPr lvl="2"/>
            <a:r>
              <a:rPr lang="en-US" altLang="zh-CN" sz="2050" dirty="0">
                <a:sym typeface="+mn-ea"/>
              </a:rPr>
              <a:t>3.2 </a:t>
            </a:r>
            <a:r>
              <a:rPr lang="zh-CN" altLang="en-US" sz="2050" dirty="0">
                <a:sym typeface="+mn-ea"/>
              </a:rPr>
              <a:t>使用 </a:t>
            </a:r>
            <a:r>
              <a:rPr lang="en-US" altLang="zh-CN" sz="2050" dirty="0">
                <a:sym typeface="+mn-ea"/>
              </a:rPr>
              <a:t>self </a:t>
            </a:r>
            <a:r>
              <a:rPr lang="zh-CN" altLang="en-US" sz="2050" dirty="0">
                <a:sym typeface="+mn-ea"/>
              </a:rPr>
              <a:t>在方法内部输出每一只猫的名字</a:t>
            </a:r>
            <a:endParaRPr lang="zh-CN" altLang="en-US" sz="2055" dirty="0"/>
          </a:p>
          <a:p>
            <a:pPr lvl="1"/>
            <a:endParaRPr lang="zh-CN" altLang="en-US" sz="2400" dirty="0"/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1"/>
            <a:r>
              <a:rPr lang="en-US" altLang="zh-CN" sz="2400" dirty="0">
                <a:sym typeface="+mn-ea"/>
              </a:rPr>
              <a:t>04 </a:t>
            </a:r>
            <a:r>
              <a:rPr lang="zh-CN" altLang="en-US" sz="2400" dirty="0">
                <a:sym typeface="+mn-ea"/>
              </a:rPr>
              <a:t>初始化方法</a:t>
            </a:r>
            <a:endParaRPr lang="zh-CN" altLang="en-US" sz="2400" dirty="0">
              <a:sym typeface="+mn-ea"/>
            </a:endParaRPr>
          </a:p>
          <a:p>
            <a:pPr lvl="2"/>
            <a:r>
              <a:rPr lang="en-US" altLang="zh-CN" sz="2050" dirty="0">
                <a:sym typeface="+mn-ea"/>
              </a:rPr>
              <a:t>4.1 </a:t>
            </a:r>
            <a:r>
              <a:rPr lang="zh-CN" altLang="en-US" sz="2050" dirty="0">
                <a:sym typeface="+mn-ea"/>
              </a:rPr>
              <a:t>之前代码存在的问题 </a:t>
            </a:r>
            <a:r>
              <a:rPr lang="en-US" altLang="zh-CN" sz="2050" dirty="0">
                <a:sym typeface="+mn-ea"/>
              </a:rPr>
              <a:t>—— </a:t>
            </a:r>
            <a:r>
              <a:rPr lang="zh-CN" altLang="en-US" sz="2050" dirty="0">
                <a:sym typeface="+mn-ea"/>
              </a:rPr>
              <a:t>在类的外部给对象增加属性</a:t>
            </a:r>
            <a:endParaRPr lang="zh-CN" altLang="en-US" sz="2050" dirty="0">
              <a:sym typeface="+mn-ea"/>
            </a:endParaRPr>
          </a:p>
          <a:p>
            <a:pPr lvl="2"/>
            <a:r>
              <a:rPr lang="en-US" altLang="zh-CN" sz="2050" dirty="0">
                <a:sym typeface="+mn-ea"/>
              </a:rPr>
              <a:t>4.2 </a:t>
            </a:r>
            <a:r>
              <a:rPr lang="zh-CN" altLang="en-US" sz="2050" dirty="0">
                <a:sym typeface="+mn-ea"/>
              </a:rPr>
              <a:t>初始化方法</a:t>
            </a:r>
            <a:endParaRPr lang="zh-CN" altLang="en-US" sz="2050" dirty="0">
              <a:sym typeface="+mn-ea"/>
            </a:endParaRPr>
          </a:p>
          <a:p>
            <a:pPr lvl="2"/>
            <a:r>
              <a:rPr lang="en-US" altLang="zh-CN" sz="2050" dirty="0">
                <a:sym typeface="+mn-ea"/>
              </a:rPr>
              <a:t>4.3 </a:t>
            </a:r>
            <a:r>
              <a:rPr lang="zh-CN" altLang="en-US" sz="2050" dirty="0">
                <a:sym typeface="+mn-ea"/>
              </a:rPr>
              <a:t>在初始化方法内部定义属性</a:t>
            </a:r>
            <a:endParaRPr lang="zh-CN" altLang="en-US" sz="2050" dirty="0">
              <a:sym typeface="+mn-ea"/>
            </a:endParaRPr>
          </a:p>
          <a:p>
            <a:pPr lvl="2"/>
            <a:r>
              <a:rPr lang="en-US" altLang="zh-CN" sz="2050" dirty="0">
                <a:sym typeface="+mn-ea"/>
              </a:rPr>
              <a:t>4.4 </a:t>
            </a:r>
            <a:r>
              <a:rPr lang="zh-CN" altLang="en-US" sz="2050" dirty="0">
                <a:sym typeface="+mn-ea"/>
              </a:rPr>
              <a:t>改造初始化方法 </a:t>
            </a:r>
            <a:r>
              <a:rPr lang="en-US" altLang="zh-CN" sz="2050" dirty="0">
                <a:sym typeface="+mn-ea"/>
              </a:rPr>
              <a:t>—— </a:t>
            </a:r>
            <a:r>
              <a:rPr lang="zh-CN" altLang="en-US" sz="2050" dirty="0">
                <a:sym typeface="+mn-ea"/>
              </a:rPr>
              <a:t>初始化的同时设置初始值</a:t>
            </a:r>
            <a:endParaRPr lang="zh-CN" altLang="en-US" sz="2055" dirty="0"/>
          </a:p>
          <a:p>
            <a:pPr lvl="1"/>
            <a:r>
              <a:rPr lang="en-US" altLang="zh-CN" sz="2400" dirty="0">
                <a:sym typeface="+mn-ea"/>
              </a:rPr>
              <a:t>05 </a:t>
            </a:r>
            <a:r>
              <a:rPr lang="zh-CN" altLang="en-US" sz="2400" dirty="0">
                <a:sym typeface="+mn-ea"/>
              </a:rPr>
              <a:t>内置方法和属性</a:t>
            </a:r>
            <a:endParaRPr lang="zh-CN" altLang="en-US" sz="2400" dirty="0">
              <a:sym typeface="+mn-ea"/>
            </a:endParaRPr>
          </a:p>
          <a:p>
            <a:pPr lvl="2"/>
            <a:r>
              <a:rPr lang="zh-CN" altLang="en-US" sz="2050">
                <a:sym typeface="+mn-ea"/>
              </a:rPr>
              <a:t>5.1 __del__ 方法（知道）</a:t>
            </a:r>
            <a:endParaRPr lang="zh-CN" altLang="en-US" sz="2050"/>
          </a:p>
          <a:p>
            <a:pPr lvl="2"/>
            <a:r>
              <a:rPr lang="zh-CN" altLang="en-US" sz="2050">
                <a:sym typeface="+mn-ea"/>
              </a:rPr>
              <a:t>5.2 __str__ 方法</a:t>
            </a:r>
            <a:endParaRPr lang="zh-CN" altLang="en-US" sz="2050"/>
          </a:p>
          <a:p>
            <a:pPr lvl="2"/>
            <a:endParaRPr lang="zh-CN" altLang="en-US" sz="2055" dirty="0"/>
          </a:p>
          <a:p>
            <a:endParaRPr lang="zh-CN" altLang="en-US" sz="2400" dirty="0"/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01. </a:t>
            </a:r>
            <a:r>
              <a:rPr lang="en-US" altLang="zh-CN" dirty="0" err="1"/>
              <a:t>dir</a:t>
            </a:r>
            <a:r>
              <a:rPr lang="en-US" altLang="zh-CN" dirty="0"/>
              <a:t> </a:t>
            </a:r>
            <a:r>
              <a:rPr lang="zh-CN" altLang="en-US" dirty="0"/>
              <a:t>内置函数（知道）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在 </a:t>
            </a:r>
            <a:r>
              <a:rPr lang="en-US" altLang="zh-CN" sz="2800" dirty="0"/>
              <a:t>Python </a:t>
            </a:r>
            <a:r>
              <a:rPr lang="zh-CN" altLang="en-US" sz="2800" dirty="0"/>
              <a:t>中 </a:t>
            </a:r>
            <a:r>
              <a:rPr lang="zh-CN" altLang="en-US" sz="2800" b="1" dirty="0"/>
              <a:t>对象几乎是无所不在的</a:t>
            </a:r>
            <a:r>
              <a:rPr lang="zh-CN" altLang="en-US" sz="2800" dirty="0"/>
              <a:t>，我们之前学习的 </a:t>
            </a:r>
            <a:r>
              <a:rPr lang="zh-CN" altLang="en-US" sz="2800" b="1" dirty="0"/>
              <a:t>变量、数据、函数 </a:t>
            </a:r>
            <a:r>
              <a:rPr lang="zh-CN" altLang="en-US" sz="2800" dirty="0"/>
              <a:t>都是对象</a:t>
            </a:r>
            <a:endParaRPr lang="en-US" altLang="zh-CN" sz="2800" dirty="0"/>
          </a:p>
          <a:p>
            <a:r>
              <a:rPr lang="zh-CN" altLang="en-US" sz="2800" dirty="0"/>
              <a:t>在 </a:t>
            </a:r>
            <a:r>
              <a:rPr lang="en-US" altLang="zh-CN" sz="2800" dirty="0"/>
              <a:t>Python </a:t>
            </a:r>
            <a:r>
              <a:rPr lang="zh-CN" altLang="en-US" sz="2800" dirty="0"/>
              <a:t>中可以使用以下两个方法验证：</a:t>
            </a:r>
            <a:endParaRPr lang="en-US" altLang="zh-CN" sz="2800" dirty="0"/>
          </a:p>
          <a:p>
            <a:pPr lvl="1"/>
            <a:r>
              <a:rPr lang="zh-CN" altLang="en-US" sz="2400" dirty="0"/>
              <a:t>在 </a:t>
            </a:r>
            <a:r>
              <a:rPr lang="zh-CN" altLang="en-US" sz="2400" b="1" dirty="0"/>
              <a:t>标识符 </a:t>
            </a:r>
            <a:r>
              <a:rPr lang="en-US" altLang="zh-CN" sz="2400" b="1" dirty="0"/>
              <a:t>/ </a:t>
            </a:r>
            <a:r>
              <a:rPr lang="zh-CN" altLang="en-US" sz="2400" b="1" dirty="0"/>
              <a:t>数据</a:t>
            </a:r>
            <a:r>
              <a:rPr lang="zh-CN" altLang="en-US" sz="2400" dirty="0"/>
              <a:t> 后输入一个 </a:t>
            </a:r>
            <a:r>
              <a:rPr lang="en-US" altLang="zh-CN" sz="2400" dirty="0"/>
              <a:t>.</a:t>
            </a:r>
            <a:r>
              <a:rPr lang="zh-CN" altLang="en-US" sz="2400" dirty="0"/>
              <a:t> </a:t>
            </a:r>
            <a:r>
              <a:rPr lang="en-US" altLang="zh-CN" sz="2400" dirty="0" err="1"/>
              <a:t>Pycharm</a:t>
            </a:r>
            <a:r>
              <a:rPr lang="en-US" altLang="zh-CN" sz="2400" dirty="0"/>
              <a:t> </a:t>
            </a:r>
            <a:r>
              <a:rPr lang="zh-CN" altLang="en-US" sz="2400" dirty="0"/>
              <a:t>会提示该对象能够调用的 </a:t>
            </a:r>
            <a:r>
              <a:rPr lang="zh-CN" altLang="en-US" sz="2400" b="1" dirty="0"/>
              <a:t>方法列表</a:t>
            </a:r>
            <a:endParaRPr lang="en-US" altLang="zh-CN" sz="2400" b="1" dirty="0"/>
          </a:p>
          <a:p>
            <a:pPr lvl="1"/>
            <a:r>
              <a:rPr lang="zh-CN" altLang="en-US" sz="2400" dirty="0"/>
              <a:t>使用内置函数 </a:t>
            </a:r>
            <a:r>
              <a:rPr lang="en-US" altLang="zh-CN" sz="2400" dirty="0" err="1"/>
              <a:t>dir</a:t>
            </a:r>
            <a:r>
              <a:rPr lang="en-US" altLang="zh-CN" sz="2400" dirty="0"/>
              <a:t> </a:t>
            </a:r>
            <a:r>
              <a:rPr lang="zh-CN" altLang="en-US" sz="2400" dirty="0"/>
              <a:t>传入 </a:t>
            </a:r>
            <a:r>
              <a:rPr lang="zh-CN" altLang="en-US" sz="2400" b="1" dirty="0"/>
              <a:t>标识符 </a:t>
            </a:r>
            <a:r>
              <a:rPr lang="en-US" altLang="zh-CN" sz="2400" b="1" dirty="0"/>
              <a:t>/ </a:t>
            </a:r>
            <a:r>
              <a:rPr lang="zh-CN" altLang="en-US" sz="2400" b="1" dirty="0"/>
              <a:t>数据</a:t>
            </a:r>
            <a:r>
              <a:rPr lang="zh-CN" altLang="en-US" sz="2400" dirty="0"/>
              <a:t>，可以查看对象内的 </a:t>
            </a:r>
            <a:r>
              <a:rPr lang="zh-CN" altLang="en-US" sz="2400" b="1" dirty="0"/>
              <a:t>所有属性及方法</a:t>
            </a:r>
            <a:endParaRPr lang="zh-CN" altLang="en-US" sz="2400" b="1" dirty="0"/>
          </a:p>
        </p:txBody>
      </p: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提示</a:t>
            </a:r>
            <a:r>
              <a:rPr lang="en-US" altLang="zh-CN" sz="2800" dirty="0"/>
              <a:t>:</a:t>
            </a:r>
            <a:r>
              <a:rPr lang="zh-CN" altLang="en-US" sz="2800" dirty="0"/>
              <a:t> </a:t>
            </a:r>
            <a:r>
              <a:rPr lang="en-US" altLang="zh-CN" sz="2800" dirty="0"/>
              <a:t>__</a:t>
            </a:r>
            <a:r>
              <a:rPr lang="zh-CN" altLang="en-US" sz="2800" dirty="0"/>
              <a:t>方法名</a:t>
            </a:r>
            <a:r>
              <a:rPr lang="en-US" altLang="zh-CN" sz="2800" dirty="0"/>
              <a:t>__ </a:t>
            </a:r>
            <a:r>
              <a:rPr lang="zh-CN" altLang="en-US" sz="2800" dirty="0"/>
              <a:t>格式的方法是 </a:t>
            </a:r>
            <a:r>
              <a:rPr lang="en-US" altLang="zh-CN" sz="2800" dirty="0"/>
              <a:t>Python </a:t>
            </a:r>
            <a:r>
              <a:rPr lang="zh-CN" altLang="en-US" sz="2800" dirty="0"/>
              <a:t>提供的 </a:t>
            </a:r>
            <a:r>
              <a:rPr lang="zh-CN" altLang="en-US" sz="2800" b="1" dirty="0"/>
              <a:t>内置方法 </a:t>
            </a:r>
            <a:r>
              <a:rPr lang="en-US" altLang="zh-CN" sz="2800" b="1" dirty="0"/>
              <a:t>/ </a:t>
            </a:r>
            <a:r>
              <a:rPr lang="zh-CN" altLang="en-US" sz="2800" b="1" dirty="0"/>
              <a:t>属性</a:t>
            </a:r>
            <a:endParaRPr lang="zh-CN" altLang="en-US" sz="2800" b="1" dirty="0"/>
          </a:p>
          <a:p>
            <a:endParaRPr lang="zh-CN" altLang="en-US" sz="2800" b="1" dirty="0"/>
          </a:p>
          <a:p>
            <a:endParaRPr lang="zh-CN" altLang="en-US" sz="2800" b="1" dirty="0"/>
          </a:p>
          <a:p>
            <a:endParaRPr lang="zh-CN" altLang="en-US" sz="2800" b="1" dirty="0"/>
          </a:p>
          <a:p>
            <a:endParaRPr lang="zh-CN" altLang="en-US" sz="2800" b="1" dirty="0"/>
          </a:p>
          <a:p>
            <a:endParaRPr lang="zh-CN" altLang="en-US" sz="2800" b="1" dirty="0"/>
          </a:p>
          <a:p>
            <a:endParaRPr lang="zh-CN" altLang="en-US" sz="2800" b="1" dirty="0"/>
          </a:p>
          <a:p>
            <a:r>
              <a:rPr lang="zh-CN" altLang="en-US" sz="2800" b="1" i="1" dirty="0"/>
              <a:t>提示</a:t>
            </a:r>
            <a:r>
              <a:rPr lang="zh-CN" altLang="en-US" sz="2800" i="1" dirty="0"/>
              <a:t> 利用好 dir() 函数，在学习时很多内容就不需要死记硬背了</a:t>
            </a:r>
            <a:endParaRPr lang="zh-CN" altLang="en-US" sz="2800" i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3180" y="2249639"/>
            <a:ext cx="10237113" cy="3573849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面向对象(OOP)基本概念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800"/>
              <a:t>面向对象编程 —— Object Oriented Programming 简写 OOP</a:t>
            </a:r>
            <a:endParaRPr lang="zh-CN" altLang="en-US" sz="2800"/>
          </a:p>
          <a:p>
            <a:r>
              <a:rPr lang="zh-CN" altLang="en-US" sz="2800"/>
              <a:t>目标</a:t>
            </a:r>
            <a:endParaRPr lang="zh-CN" altLang="en-US" sz="2800"/>
          </a:p>
          <a:p>
            <a:pPr lvl="1"/>
            <a:r>
              <a:rPr lang="zh-CN" altLang="en-US" sz="2450"/>
              <a:t>了解 面向对象 基本概念</a:t>
            </a:r>
            <a:endParaRPr lang="zh-CN" altLang="en-US" sz="2450"/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02. </a:t>
            </a:r>
            <a:r>
              <a:rPr lang="zh-CN" altLang="en-US" dirty="0"/>
              <a:t>定义简单的类（只包含方法）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面向对象</a:t>
            </a:r>
            <a:r>
              <a:rPr lang="zh-CN" altLang="en-US" dirty="0"/>
              <a:t> 是 </a:t>
            </a:r>
            <a:r>
              <a:rPr lang="zh-CN" altLang="en-US" b="1" dirty="0"/>
              <a:t>更大</a:t>
            </a:r>
            <a:r>
              <a:rPr lang="zh-CN" altLang="en-US" dirty="0"/>
              <a:t> 的 </a:t>
            </a:r>
            <a:r>
              <a:rPr lang="zh-CN" altLang="en-US" b="1" dirty="0"/>
              <a:t>封装</a:t>
            </a:r>
            <a:r>
              <a:rPr lang="zh-CN" altLang="en-US" dirty="0"/>
              <a:t>，在 </a:t>
            </a:r>
            <a:r>
              <a:rPr lang="zh-CN" altLang="en-US" b="1" dirty="0"/>
              <a:t>一个类中 封装 多个方法</a:t>
            </a:r>
            <a:r>
              <a:rPr lang="zh-CN" altLang="en-US" dirty="0"/>
              <a:t>，这样 </a:t>
            </a:r>
            <a:r>
              <a:rPr lang="zh-CN" altLang="en-US" b="1" dirty="0"/>
              <a:t>通过这个类创建出来的对象，就可以直接调用这些方法了</a:t>
            </a:r>
            <a:r>
              <a:rPr lang="zh-CN" altLang="en-US" dirty="0"/>
              <a:t>！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定义只包含方法的类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在 </a:t>
            </a:r>
            <a:r>
              <a:rPr lang="en-US" altLang="zh-CN" sz="2800" dirty="0"/>
              <a:t>Python </a:t>
            </a:r>
            <a:r>
              <a:rPr lang="zh-CN" altLang="en-US" sz="2800" dirty="0"/>
              <a:t>中要定义一个只包含方法的类，语法格式如下：</a:t>
            </a:r>
            <a:endParaRPr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1430" y="2369185"/>
            <a:ext cx="7397115" cy="35528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方法</a:t>
            </a:r>
            <a:r>
              <a:rPr lang="zh-CN" altLang="en-US" dirty="0"/>
              <a:t> 的定义格式和之前学习过的</a:t>
            </a:r>
            <a:r>
              <a:rPr lang="zh-CN" altLang="en-US" b="1" dirty="0"/>
              <a:t>函数</a:t>
            </a:r>
            <a:r>
              <a:rPr lang="zh-CN" altLang="en-US" dirty="0"/>
              <a:t> 几乎一样</a:t>
            </a:r>
            <a:endParaRPr lang="en-US" altLang="zh-CN" dirty="0"/>
          </a:p>
          <a:p>
            <a:r>
              <a:rPr lang="zh-CN" altLang="en-US" dirty="0"/>
              <a:t>区别在于</a:t>
            </a:r>
            <a:r>
              <a:rPr lang="zh-CN" altLang="en-US" dirty="0">
                <a:solidFill>
                  <a:srgbClr val="FF0000"/>
                </a:solidFill>
              </a:rPr>
              <a:t>第一个参数必须是 </a:t>
            </a:r>
            <a:r>
              <a:rPr lang="en-US" altLang="zh-CN" dirty="0">
                <a:solidFill>
                  <a:srgbClr val="FF0000"/>
                </a:solidFill>
              </a:rPr>
              <a:t>self</a:t>
            </a:r>
            <a:r>
              <a:rPr lang="zh-CN" altLang="en-US" dirty="0"/>
              <a:t>，大家暂时先记住，稍后介绍 </a:t>
            </a:r>
            <a:r>
              <a:rPr lang="en-US" altLang="zh-CN" dirty="0"/>
              <a:t>self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i="1" dirty="0"/>
              <a:t>注意：</a:t>
            </a:r>
            <a:r>
              <a:rPr lang="zh-CN" altLang="en-US" b="1" i="1" dirty="0"/>
              <a:t>类名</a:t>
            </a:r>
            <a:r>
              <a:rPr lang="zh-CN" altLang="en-US" i="1" dirty="0"/>
              <a:t> 的 命名规则 要符合 </a:t>
            </a:r>
            <a:r>
              <a:rPr lang="zh-CN" altLang="en-US" b="1" i="1" dirty="0"/>
              <a:t>大驼峰命名法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创建对象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当一个类定义完成之后，要使用这个类来</a:t>
            </a:r>
            <a:r>
              <a:rPr lang="zh-CN" altLang="en-US" sz="2800" dirty="0">
                <a:solidFill>
                  <a:srgbClr val="FF0000"/>
                </a:solidFill>
              </a:rPr>
              <a:t>创建对象</a:t>
            </a:r>
            <a:r>
              <a:rPr lang="zh-CN" altLang="en-US" sz="2800" dirty="0"/>
              <a:t>，语法格式如下：</a:t>
            </a:r>
            <a:endParaRPr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0617" y="2874167"/>
            <a:ext cx="5841015" cy="802483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第一个面向对象程序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需求</a:t>
            </a:r>
            <a:endParaRPr lang="en-US" altLang="zh-CN" b="1" dirty="0"/>
          </a:p>
          <a:p>
            <a:pPr lvl="1"/>
            <a:r>
              <a:rPr lang="zh-CN" altLang="en-US" b="1" dirty="0"/>
              <a:t>小猫</a:t>
            </a:r>
            <a:r>
              <a:rPr lang="zh-CN" altLang="en-US" dirty="0"/>
              <a:t> 爱 </a:t>
            </a:r>
            <a:r>
              <a:rPr lang="zh-CN" altLang="en-US" b="1" dirty="0"/>
              <a:t>吃</a:t>
            </a:r>
            <a:r>
              <a:rPr lang="zh-CN" altLang="en-US" dirty="0"/>
              <a:t> 鱼，</a:t>
            </a:r>
            <a:r>
              <a:rPr lang="zh-CN" altLang="en-US" b="1" dirty="0"/>
              <a:t>小猫</a:t>
            </a:r>
            <a:r>
              <a:rPr lang="zh-CN" altLang="en-US" dirty="0"/>
              <a:t> 要 </a:t>
            </a:r>
            <a:r>
              <a:rPr lang="zh-CN" altLang="en-US" b="1" dirty="0"/>
              <a:t>喝</a:t>
            </a:r>
            <a:r>
              <a:rPr lang="zh-CN" altLang="en-US" dirty="0"/>
              <a:t> 水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b="1" dirty="0"/>
              <a:t>分析</a:t>
            </a:r>
            <a:r>
              <a:rPr lang="en-US" altLang="zh-CN" b="1" dirty="0"/>
              <a:t>	</a:t>
            </a:r>
            <a:endParaRPr lang="en-US" altLang="zh-CN" b="1" dirty="0"/>
          </a:p>
          <a:p>
            <a:pPr lvl="1"/>
            <a:r>
              <a:rPr lang="zh-CN" altLang="en-US" dirty="0"/>
              <a:t>定义一个猫类 </a:t>
            </a:r>
            <a:r>
              <a:rPr lang="en-US" altLang="zh-CN" dirty="0"/>
              <a:t>Cat</a:t>
            </a:r>
            <a:endParaRPr lang="en-US" altLang="zh-CN" dirty="0"/>
          </a:p>
          <a:p>
            <a:pPr lvl="1"/>
            <a:r>
              <a:rPr lang="zh-CN" altLang="en-US" dirty="0"/>
              <a:t>定义两个方法 </a:t>
            </a:r>
            <a:r>
              <a:rPr lang="en-US" altLang="zh-CN" dirty="0"/>
              <a:t>eat </a:t>
            </a:r>
            <a:r>
              <a:rPr lang="zh-CN" altLang="en-US" dirty="0"/>
              <a:t>和 </a:t>
            </a:r>
            <a:r>
              <a:rPr lang="en-US" altLang="zh-CN" dirty="0"/>
              <a:t>drink</a:t>
            </a:r>
            <a:endParaRPr lang="en-US" altLang="zh-CN" dirty="0"/>
          </a:p>
          <a:p>
            <a:pPr lvl="1"/>
            <a:r>
              <a:rPr lang="zh-CN" altLang="en-US" dirty="0"/>
              <a:t>按照需求 </a:t>
            </a:r>
            <a:r>
              <a:rPr lang="en-US" altLang="zh-CN" dirty="0"/>
              <a:t>—— </a:t>
            </a:r>
            <a:r>
              <a:rPr lang="zh-CN" altLang="en-US" dirty="0"/>
              <a:t>不需要定义属性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1801" y="3321840"/>
            <a:ext cx="3680971" cy="2126459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30300" y="1498587"/>
            <a:ext cx="5207524" cy="5083187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案例进阶 </a:t>
            </a:r>
            <a:r>
              <a:rPr lang="en-US" altLang="zh-CN" sz="4000" dirty="0"/>
              <a:t>—— </a:t>
            </a:r>
            <a:r>
              <a:rPr lang="zh-CN" altLang="en-US" sz="4000" dirty="0"/>
              <a:t>使用 </a:t>
            </a:r>
            <a:r>
              <a:rPr lang="en-US" altLang="zh-CN" sz="4000" dirty="0"/>
              <a:t>Cat </a:t>
            </a:r>
            <a:r>
              <a:rPr lang="zh-CN" altLang="en-US" sz="4000" dirty="0"/>
              <a:t>类再创建一个对象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92200" y="1490648"/>
            <a:ext cx="4254303" cy="480972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324" y="1490648"/>
            <a:ext cx="4422264" cy="3262327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>
              <a:sym typeface="+mn-ea"/>
            </a:endParaRPr>
          </a:p>
          <a:p>
            <a:endParaRPr lang="en-US" altLang="zh-CN" dirty="0">
              <a:sym typeface="+mn-ea"/>
            </a:endParaRPr>
          </a:p>
          <a:p>
            <a:pPr algn="ctr"/>
            <a:r>
              <a:rPr lang="en-US" altLang="zh-CN" sz="4400" dirty="0">
                <a:sym typeface="+mn-ea"/>
              </a:rPr>
              <a:t>03. </a:t>
            </a:r>
            <a:r>
              <a:rPr lang="zh-CN" altLang="en-US" sz="4400" dirty="0">
                <a:sym typeface="+mn-ea"/>
              </a:rPr>
              <a:t>方法中的 </a:t>
            </a:r>
            <a:r>
              <a:rPr lang="en-US" altLang="zh-CN" sz="4400" dirty="0">
                <a:sym typeface="+mn-ea"/>
              </a:rPr>
              <a:t>self </a:t>
            </a:r>
            <a:r>
              <a:rPr lang="zh-CN" altLang="en-US" sz="4400" dirty="0">
                <a:sym typeface="+mn-ea"/>
              </a:rPr>
              <a:t>参数</a:t>
            </a:r>
            <a:endParaRPr lang="zh-CN" altLang="en-US" sz="4400" dirty="0"/>
          </a:p>
          <a:p>
            <a:endParaRPr lang="zh-CN" altLang="en-US" sz="4400" dirty="0"/>
          </a:p>
        </p:txBody>
      </p:sp>
    </p:spTree>
    <p:custDataLst>
      <p:tags r:id="rId1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 </a:t>
            </a:r>
            <a:r>
              <a:rPr lang="zh-CN" altLang="en-US" dirty="0"/>
              <a:t>案例改造 </a:t>
            </a:r>
            <a:r>
              <a:rPr lang="en-US" altLang="zh-CN" dirty="0"/>
              <a:t>—— </a:t>
            </a:r>
            <a:r>
              <a:rPr lang="zh-CN" altLang="en-US" dirty="0"/>
              <a:t>给对象增加属性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在 </a:t>
            </a:r>
            <a:r>
              <a:rPr lang="en-US" altLang="zh-CN" sz="2800" dirty="0"/>
              <a:t>Python </a:t>
            </a:r>
            <a:r>
              <a:rPr lang="zh-CN" altLang="en-US" sz="2800" dirty="0"/>
              <a:t>中，要 </a:t>
            </a:r>
            <a:r>
              <a:rPr lang="zh-CN" altLang="en-US" sz="2800" b="1" dirty="0"/>
              <a:t>给对象设置属性</a:t>
            </a:r>
            <a:r>
              <a:rPr lang="zh-CN" altLang="en-US" sz="2800" dirty="0"/>
              <a:t>，非常的容易，</a:t>
            </a:r>
            <a:r>
              <a:rPr lang="zh-CN" altLang="en-US" sz="2800" b="1" dirty="0"/>
              <a:t>但不推荐使用</a:t>
            </a:r>
            <a:endParaRPr lang="en-US" altLang="zh-CN" sz="2800" b="1" dirty="0"/>
          </a:p>
          <a:p>
            <a:pPr lvl="1"/>
            <a:r>
              <a:rPr lang="zh-CN" altLang="en-US" sz="2400" dirty="0"/>
              <a:t>因为：对象属性的封装应该封装在类的内部</a:t>
            </a:r>
            <a:endParaRPr lang="en-US" altLang="zh-CN" sz="2400" dirty="0"/>
          </a:p>
          <a:p>
            <a:r>
              <a:rPr lang="zh-CN" altLang="en-US" sz="2800" dirty="0"/>
              <a:t>只需要在 </a:t>
            </a:r>
            <a:r>
              <a:rPr lang="zh-CN" altLang="en-US" sz="2800" b="1" dirty="0"/>
              <a:t>类的外部的代码 </a:t>
            </a:r>
            <a:r>
              <a:rPr lang="zh-CN" altLang="en-US" sz="2800" dirty="0"/>
              <a:t>中直接通过 </a:t>
            </a:r>
            <a:r>
              <a:rPr lang="en-US" altLang="zh-CN" sz="2800" dirty="0"/>
              <a:t>. </a:t>
            </a:r>
            <a:r>
              <a:rPr lang="zh-CN" altLang="en-US" sz="2800" dirty="0"/>
              <a:t>设置一个属性即可</a:t>
            </a:r>
            <a:endParaRPr lang="en-US" altLang="zh-CN" sz="2800" dirty="0"/>
          </a:p>
          <a:p>
            <a:pPr lvl="1"/>
            <a:r>
              <a:rPr lang="zh-CN" altLang="en-US" sz="2400" i="1" dirty="0">
                <a:solidFill>
                  <a:srgbClr val="FF0000"/>
                </a:solidFill>
              </a:rPr>
              <a:t>注意：这种方式虽然简单，但是不推荐使用！</a:t>
            </a:r>
            <a:endParaRPr lang="zh-CN" altLang="en-US" sz="2400" i="1" dirty="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30605" y="1480820"/>
            <a:ext cx="6756400" cy="50514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01. </a:t>
            </a:r>
            <a:r>
              <a:rPr lang="zh-CN" altLang="en-US" dirty="0">
                <a:sym typeface="+mn-ea"/>
              </a:rPr>
              <a:t>面向对象基本概念</a:t>
            </a:r>
            <a:br>
              <a:rPr lang="zh-CN" altLang="en-US" b="1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4825" y="1546499"/>
            <a:ext cx="9501565" cy="4758048"/>
          </a:xfrm>
        </p:spPr>
        <p:txBody>
          <a:bodyPr/>
          <a:lstStyle/>
          <a:p>
            <a:pPr marL="457200" lvl="1" indent="0">
              <a:buNone/>
            </a:pPr>
            <a:endParaRPr lang="en-US" altLang="zh-CN" b="1" dirty="0"/>
          </a:p>
          <a:p>
            <a:pPr lvl="0"/>
            <a:r>
              <a:rPr lang="zh-CN" altLang="en-US" dirty="0"/>
              <a:t>我们之前学习的编程方式就是 </a:t>
            </a:r>
            <a:r>
              <a:rPr lang="zh-CN" altLang="en-US" b="1" dirty="0"/>
              <a:t>面向过程</a:t>
            </a:r>
            <a:r>
              <a:rPr lang="zh-CN" altLang="en-US" dirty="0"/>
              <a:t> 的</a:t>
            </a:r>
            <a:endParaRPr lang="zh-CN" altLang="en-US" dirty="0"/>
          </a:p>
          <a:p>
            <a:pPr lvl="0"/>
            <a:r>
              <a:rPr lang="zh-CN" altLang="en-US" b="1" dirty="0"/>
              <a:t>面相过程</a:t>
            </a:r>
            <a:r>
              <a:rPr lang="zh-CN" altLang="en-US" dirty="0"/>
              <a:t> 和 </a:t>
            </a:r>
            <a:r>
              <a:rPr lang="zh-CN" altLang="en-US" b="1" dirty="0"/>
              <a:t>面相对象</a:t>
            </a:r>
            <a:r>
              <a:rPr lang="zh-CN" altLang="en-US" dirty="0"/>
              <a:t>，是两种不同的 </a:t>
            </a:r>
            <a:r>
              <a:rPr lang="zh-CN" altLang="en-US" b="1" dirty="0"/>
              <a:t>编程方式</a:t>
            </a:r>
            <a:endParaRPr lang="zh-CN" altLang="en-US" dirty="0"/>
          </a:p>
          <a:p>
            <a:pPr lvl="0"/>
            <a:r>
              <a:rPr lang="zh-CN" altLang="en-US" dirty="0"/>
              <a:t>对比 </a:t>
            </a:r>
            <a:r>
              <a:rPr lang="zh-CN" altLang="en-US" b="1" dirty="0"/>
              <a:t>面向过程</a:t>
            </a:r>
            <a:r>
              <a:rPr lang="zh-CN" altLang="en-US" dirty="0"/>
              <a:t> 的特点，可以更好地了解什么是 </a:t>
            </a:r>
            <a:r>
              <a:rPr lang="zh-CN" altLang="en-US" b="1" dirty="0"/>
              <a:t>面向对象</a:t>
            </a:r>
            <a:endParaRPr lang="zh-CN" altLang="en-US" dirty="0"/>
          </a:p>
          <a:p>
            <a:pPr lvl="1"/>
            <a:endParaRPr lang="en-US" altLang="zh-CN" b="1" dirty="0"/>
          </a:p>
        </p:txBody>
      </p: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3.2 </a:t>
            </a:r>
            <a:r>
              <a:rPr lang="zh-CN" altLang="en-US" sz="3600" dirty="0"/>
              <a:t>使用 </a:t>
            </a:r>
            <a:r>
              <a:rPr lang="en-US" altLang="zh-CN" sz="3600" dirty="0"/>
              <a:t>self </a:t>
            </a:r>
            <a:r>
              <a:rPr lang="zh-CN" altLang="en-US" sz="3600" dirty="0"/>
              <a:t>在方法内部输出每一只猫的名字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由 </a:t>
            </a:r>
            <a:r>
              <a:rPr lang="zh-CN" altLang="en-US" sz="2800" b="1" dirty="0"/>
              <a:t>哪一个对象 </a:t>
            </a:r>
            <a:r>
              <a:rPr lang="zh-CN" altLang="en-US" sz="2800" dirty="0"/>
              <a:t>调用的方法，方法内的 </a:t>
            </a:r>
            <a:r>
              <a:rPr lang="en-US" altLang="zh-CN" sz="2800" dirty="0"/>
              <a:t>self </a:t>
            </a:r>
            <a:r>
              <a:rPr lang="zh-CN" altLang="en-US" sz="2800" dirty="0"/>
              <a:t>就是 </a:t>
            </a:r>
            <a:r>
              <a:rPr lang="zh-CN" altLang="en-US" sz="2800" b="1" dirty="0"/>
              <a:t>哪一个对象的引用</a:t>
            </a:r>
            <a:endParaRPr lang="en-US" altLang="zh-CN" sz="2800" b="1" dirty="0"/>
          </a:p>
          <a:p>
            <a:pPr lvl="1"/>
            <a:r>
              <a:rPr lang="zh-CN" altLang="en-US" dirty="0"/>
              <a:t>在类封装的方法内部，</a:t>
            </a:r>
            <a:r>
              <a:rPr lang="en-US" altLang="zh-CN" dirty="0"/>
              <a:t>self </a:t>
            </a:r>
            <a:r>
              <a:rPr lang="zh-CN" altLang="en-US" dirty="0"/>
              <a:t>就表示 </a:t>
            </a:r>
            <a:r>
              <a:rPr lang="zh-CN" altLang="en-US" b="1" dirty="0"/>
              <a:t>当前调用方法的对象自己</a:t>
            </a:r>
            <a:endParaRPr lang="en-US" altLang="zh-CN" b="1" dirty="0"/>
          </a:p>
          <a:p>
            <a:pPr lvl="1"/>
            <a:r>
              <a:rPr lang="zh-CN" altLang="en-US" b="1" dirty="0"/>
              <a:t>调用方法时</a:t>
            </a:r>
            <a:r>
              <a:rPr lang="zh-CN" altLang="en-US" dirty="0"/>
              <a:t>，程序员不需要传递 </a:t>
            </a:r>
            <a:r>
              <a:rPr lang="en-US" altLang="zh-CN" dirty="0"/>
              <a:t>self </a:t>
            </a:r>
            <a:r>
              <a:rPr lang="zh-CN" altLang="en-US" dirty="0"/>
              <a:t>参数</a:t>
            </a:r>
            <a:endParaRPr lang="en-US" altLang="zh-CN" dirty="0"/>
          </a:p>
          <a:p>
            <a:pPr lvl="1"/>
            <a:r>
              <a:rPr lang="zh-CN" altLang="en-US" b="1" dirty="0"/>
              <a:t>在方法内部</a:t>
            </a:r>
            <a:endParaRPr lang="en-US" altLang="zh-CN" b="1" dirty="0"/>
          </a:p>
          <a:p>
            <a:pPr lvl="2"/>
            <a:r>
              <a:rPr lang="zh-CN" altLang="en-US" dirty="0"/>
              <a:t>可以通过 </a:t>
            </a:r>
            <a:r>
              <a:rPr lang="en-US" altLang="zh-CN" dirty="0"/>
              <a:t>self. </a:t>
            </a:r>
            <a:r>
              <a:rPr lang="zh-CN" altLang="en-US" b="1" dirty="0"/>
              <a:t>访问对象的属性</a:t>
            </a:r>
            <a:endParaRPr lang="en-US" altLang="zh-CN" b="1" dirty="0"/>
          </a:p>
          <a:p>
            <a:pPr lvl="2"/>
            <a:r>
              <a:rPr lang="zh-CN" altLang="en-US" dirty="0"/>
              <a:t>也可以通过 </a:t>
            </a:r>
            <a:r>
              <a:rPr lang="en-US" altLang="zh-CN" dirty="0"/>
              <a:t>self. </a:t>
            </a:r>
            <a:r>
              <a:rPr lang="zh-CN" altLang="en-US" b="1" dirty="0"/>
              <a:t>调用其他的对象方法</a:t>
            </a:r>
            <a:endParaRPr lang="en-US" altLang="zh-CN" b="1" dirty="0"/>
          </a:p>
          <a:p>
            <a:pPr lvl="1"/>
            <a:r>
              <a:rPr lang="zh-CN" altLang="en-US" b="1" dirty="0"/>
              <a:t>改造代码如下</a:t>
            </a:r>
            <a:r>
              <a:rPr lang="zh-CN" altLang="en-US" dirty="0"/>
              <a:t>：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30299" y="1505733"/>
            <a:ext cx="8198663" cy="5009367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30300" y="1605745"/>
            <a:ext cx="8527605" cy="45378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 </a:t>
            </a:r>
            <a:r>
              <a:rPr lang="zh-CN" altLang="en-US" b="1" dirty="0"/>
              <a:t>类的外部</a:t>
            </a:r>
            <a:r>
              <a:rPr lang="zh-CN" altLang="en-US" dirty="0"/>
              <a:t>，通过 </a:t>
            </a:r>
            <a:r>
              <a:rPr lang="zh-CN" altLang="en-US" dirty="0">
                <a:solidFill>
                  <a:srgbClr val="FF0000"/>
                </a:solidFill>
              </a:rPr>
              <a:t>变量名</a:t>
            </a:r>
            <a:r>
              <a:rPr lang="en-US" altLang="zh-CN" b="1" dirty="0">
                <a:solidFill>
                  <a:srgbClr val="FF0000"/>
                </a:solidFill>
              </a:rPr>
              <a:t>.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en-US" dirty="0"/>
              <a:t>访问对象的 属性和方法</a:t>
            </a:r>
            <a:endParaRPr lang="en-US" altLang="zh-CN" dirty="0"/>
          </a:p>
          <a:p>
            <a:r>
              <a:rPr lang="zh-CN" altLang="en-US" dirty="0"/>
              <a:t>在 </a:t>
            </a:r>
            <a:r>
              <a:rPr lang="zh-CN" altLang="en-US" b="1" dirty="0"/>
              <a:t>类封装的方法中</a:t>
            </a:r>
            <a:r>
              <a:rPr lang="zh-CN" altLang="en-US" dirty="0"/>
              <a:t>，通过 </a:t>
            </a:r>
            <a:r>
              <a:rPr lang="en-US" altLang="zh-CN" b="1" dirty="0">
                <a:solidFill>
                  <a:srgbClr val="FF0000"/>
                </a:solidFill>
              </a:rPr>
              <a:t>self.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en-US" dirty="0"/>
              <a:t>访问对象的 属性和方法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b="1" dirty="0"/>
          </a:p>
          <a:p>
            <a:endParaRPr lang="en-US" altLang="zh-CN" b="1" dirty="0"/>
          </a:p>
          <a:p>
            <a:pPr algn="ctr"/>
            <a:r>
              <a:rPr lang="en-US" altLang="zh-CN" b="1" dirty="0"/>
              <a:t>04. </a:t>
            </a:r>
            <a:r>
              <a:rPr lang="zh-CN" altLang="en-US" b="1" dirty="0"/>
              <a:t>初始化方法</a:t>
            </a:r>
            <a:endParaRPr lang="en-US" altLang="zh-CN" b="1" dirty="0"/>
          </a:p>
          <a:p>
            <a:endParaRPr lang="zh-CN" altLang="en-US" b="1" dirty="0"/>
          </a:p>
          <a:p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ym typeface="+mn-ea"/>
              </a:rPr>
              <a:t>4.1 </a:t>
            </a:r>
            <a:r>
              <a:rPr lang="zh-CN" altLang="en-US" sz="2800" dirty="0">
                <a:sym typeface="+mn-ea"/>
              </a:rPr>
              <a:t>之前代码存在的问题 </a:t>
            </a:r>
            <a:r>
              <a:rPr lang="en-US" altLang="zh-CN" sz="2800" dirty="0">
                <a:sym typeface="+mn-ea"/>
              </a:rPr>
              <a:t>—— </a:t>
            </a:r>
            <a:r>
              <a:rPr lang="zh-CN" altLang="en-US" sz="2800" dirty="0">
                <a:sym typeface="+mn-ea"/>
              </a:rPr>
              <a:t>在类的外部给对象增加属性</a:t>
            </a:r>
            <a:br>
              <a:rPr lang="zh-CN" altLang="en-US" b="1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将案例代码进行调整，</a:t>
            </a:r>
            <a:r>
              <a:rPr lang="zh-CN" altLang="en-US" b="1" dirty="0"/>
              <a:t>先调用方法 再设置属性</a:t>
            </a:r>
            <a:r>
              <a:rPr lang="zh-CN" altLang="en-US" dirty="0"/>
              <a:t>，观察一下执行效果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1456" y="2755101"/>
            <a:ext cx="4961209" cy="3026573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程序执行报错如下：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1397" y="2406012"/>
            <a:ext cx="9285735" cy="1647828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30605" y="1506220"/>
            <a:ext cx="8020685" cy="51123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提示</a:t>
            </a:r>
            <a:endParaRPr lang="en-US" altLang="zh-CN" b="1" dirty="0"/>
          </a:p>
          <a:p>
            <a:r>
              <a:rPr lang="zh-CN" altLang="en-US" dirty="0"/>
              <a:t>在日常开发中，</a:t>
            </a:r>
            <a:r>
              <a:rPr lang="zh-CN" altLang="en-US" dirty="0">
                <a:solidFill>
                  <a:srgbClr val="FF0000"/>
                </a:solidFill>
              </a:rPr>
              <a:t>不推荐在 </a:t>
            </a:r>
            <a:r>
              <a:rPr lang="zh-CN" altLang="en-US" b="1" dirty="0">
                <a:solidFill>
                  <a:srgbClr val="FF0000"/>
                </a:solidFill>
              </a:rPr>
              <a:t>类的外部</a:t>
            </a:r>
            <a:r>
              <a:rPr lang="zh-CN" altLang="en-US" dirty="0">
                <a:solidFill>
                  <a:srgbClr val="FF0000"/>
                </a:solidFill>
              </a:rPr>
              <a:t> 给对象增加属性</a:t>
            </a:r>
            <a:endParaRPr lang="zh-CN" altLang="en-US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如果</a:t>
            </a:r>
            <a:r>
              <a:rPr lang="zh-CN" altLang="en-US" b="1" dirty="0"/>
              <a:t>在运行时，没有找到属性，程序会报错</a:t>
            </a:r>
            <a:endParaRPr lang="zh-CN" altLang="en-US" dirty="0"/>
          </a:p>
          <a:p>
            <a:r>
              <a:rPr lang="zh-CN" altLang="en-US" dirty="0"/>
              <a:t>对象应该包含有哪些属性，应该 </a:t>
            </a:r>
            <a:r>
              <a:rPr lang="zh-CN" altLang="en-US" b="1" dirty="0">
                <a:solidFill>
                  <a:srgbClr val="FF0000"/>
                </a:solidFill>
              </a:rPr>
              <a:t>封装在类的内部</a:t>
            </a:r>
            <a:endParaRPr lang="zh-CN" altLang="en-US" dirty="0">
              <a:solidFill>
                <a:srgbClr val="FF0000"/>
              </a:solidFill>
            </a:endParaRPr>
          </a:p>
          <a:p>
            <a:endParaRPr lang="zh-CN" altLang="en-US" dirty="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/>
              <a:t>初始化方法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当使用 类名</a:t>
            </a:r>
            <a:r>
              <a:rPr lang="en-US" altLang="zh-CN" sz="2800" dirty="0"/>
              <a:t>() </a:t>
            </a:r>
            <a:r>
              <a:rPr lang="zh-CN" altLang="en-US" sz="2800" dirty="0"/>
              <a:t>创建对象时，会 </a:t>
            </a:r>
            <a:r>
              <a:rPr lang="zh-CN" altLang="en-US" sz="2800" b="1" dirty="0"/>
              <a:t>自动</a:t>
            </a:r>
            <a:r>
              <a:rPr lang="zh-CN" altLang="en-US" sz="2800" dirty="0"/>
              <a:t> 执行以下操作：</a:t>
            </a:r>
            <a:endParaRPr lang="en-US" altLang="zh-CN" sz="2800" dirty="0"/>
          </a:p>
          <a:p>
            <a:pPr lvl="1"/>
            <a:r>
              <a:rPr lang="zh-CN" altLang="en-US" sz="2400" dirty="0"/>
              <a:t>为对象在内存中 </a:t>
            </a:r>
            <a:r>
              <a:rPr lang="zh-CN" altLang="en-US" sz="2400" b="1" dirty="0"/>
              <a:t>分配空间 </a:t>
            </a:r>
            <a:r>
              <a:rPr lang="en-US" altLang="zh-CN" sz="2400" dirty="0"/>
              <a:t>—— </a:t>
            </a:r>
            <a:r>
              <a:rPr lang="zh-CN" altLang="en-US" sz="2400" dirty="0"/>
              <a:t>创建对象</a:t>
            </a:r>
            <a:endParaRPr lang="en-US" altLang="zh-CN" sz="2400" dirty="0"/>
          </a:p>
          <a:p>
            <a:pPr lvl="1"/>
            <a:r>
              <a:rPr lang="zh-CN" altLang="en-US" sz="2400" dirty="0"/>
              <a:t>为对象的属性 </a:t>
            </a:r>
            <a:r>
              <a:rPr lang="zh-CN" altLang="en-US" sz="2400" b="1" dirty="0"/>
              <a:t>设置初始值</a:t>
            </a:r>
            <a:r>
              <a:rPr lang="zh-CN" altLang="en-US" sz="2400" dirty="0"/>
              <a:t> </a:t>
            </a:r>
            <a:r>
              <a:rPr lang="en-US" altLang="zh-CN" sz="2400" dirty="0"/>
              <a:t>—— </a:t>
            </a:r>
            <a:r>
              <a:rPr lang="zh-CN" altLang="en-US" sz="2400" dirty="0"/>
              <a:t>初始化方法</a:t>
            </a:r>
            <a:r>
              <a:rPr lang="en-US" altLang="zh-CN" sz="2400" dirty="0"/>
              <a:t>(</a:t>
            </a:r>
            <a:r>
              <a:rPr lang="en-US" altLang="zh-CN" sz="2400" dirty="0" err="1"/>
              <a:t>init</a:t>
            </a:r>
            <a:r>
              <a:rPr lang="en-US" altLang="zh-CN" sz="2400" dirty="0"/>
              <a:t>)</a:t>
            </a:r>
            <a:endParaRPr lang="en-US" altLang="zh-CN" sz="2400" dirty="0"/>
          </a:p>
          <a:p>
            <a:r>
              <a:rPr lang="zh-CN" altLang="en-US" sz="2800" dirty="0"/>
              <a:t>这个 </a:t>
            </a:r>
            <a:r>
              <a:rPr lang="zh-CN" altLang="en-US" sz="2800" b="1" dirty="0"/>
              <a:t>初始化方法 </a:t>
            </a:r>
            <a:r>
              <a:rPr lang="zh-CN" altLang="en-US" sz="2800" dirty="0"/>
              <a:t>就是 </a:t>
            </a:r>
            <a:r>
              <a:rPr lang="en-US" altLang="zh-CN" sz="2800" b="1" dirty="0"/>
              <a:t>__</a:t>
            </a:r>
            <a:r>
              <a:rPr lang="en-US" altLang="zh-CN" sz="2800" b="1" dirty="0" err="1"/>
              <a:t>init</a:t>
            </a:r>
            <a:r>
              <a:rPr lang="en-US" altLang="zh-CN" sz="2800" b="1" dirty="0"/>
              <a:t>__ </a:t>
            </a:r>
            <a:r>
              <a:rPr lang="zh-CN" altLang="en-US" sz="2800" dirty="0"/>
              <a:t>方法，</a:t>
            </a:r>
            <a:r>
              <a:rPr lang="en-US" altLang="zh-CN" sz="2800" dirty="0"/>
              <a:t>__</a:t>
            </a:r>
            <a:r>
              <a:rPr lang="en-US" altLang="zh-CN" sz="2800" dirty="0" err="1"/>
              <a:t>init</a:t>
            </a:r>
            <a:r>
              <a:rPr lang="en-US" altLang="zh-CN" sz="2800" dirty="0"/>
              <a:t>__ </a:t>
            </a:r>
            <a:r>
              <a:rPr lang="zh-CN" altLang="en-US" sz="2800" dirty="0"/>
              <a:t>是对象的</a:t>
            </a:r>
            <a:r>
              <a:rPr lang="zh-CN" altLang="en-US" sz="2800" b="1" dirty="0"/>
              <a:t>内置方法</a:t>
            </a:r>
            <a:endParaRPr lang="en-US" altLang="zh-CN" sz="2800" b="1" dirty="0"/>
          </a:p>
          <a:p>
            <a:endParaRPr lang="en-US" altLang="zh-CN" b="1" dirty="0"/>
          </a:p>
          <a:p>
            <a:r>
              <a:rPr lang="en-US" altLang="zh-CN" sz="2800" i="1" dirty="0"/>
              <a:t>__</a:t>
            </a:r>
            <a:r>
              <a:rPr lang="en-US" altLang="zh-CN" sz="2800" i="1" dirty="0" err="1"/>
              <a:t>init</a:t>
            </a:r>
            <a:r>
              <a:rPr lang="en-US" altLang="zh-CN" sz="2800" i="1" dirty="0"/>
              <a:t>__ </a:t>
            </a:r>
            <a:r>
              <a:rPr lang="zh-CN" altLang="en-US" sz="2800" i="1" dirty="0"/>
              <a:t>方法是 </a:t>
            </a:r>
            <a:r>
              <a:rPr lang="zh-CN" altLang="en-US" sz="2800" b="1" i="1" dirty="0"/>
              <a:t>专门</a:t>
            </a:r>
            <a:r>
              <a:rPr lang="zh-CN" altLang="en-US" sz="2800" i="1" dirty="0"/>
              <a:t> 用来定义一个类 </a:t>
            </a:r>
            <a:r>
              <a:rPr lang="zh-CN" altLang="en-US" sz="2800" b="1" i="1" dirty="0"/>
              <a:t>具有哪些属性的方法！</a:t>
            </a:r>
            <a:endParaRPr lang="zh-CN" altLang="en-US" sz="2800" b="1" i="1" dirty="0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过程和函数（科普）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4825" y="1546499"/>
            <a:ext cx="9501565" cy="4758048"/>
          </a:xfrm>
        </p:spPr>
        <p:txBody>
          <a:bodyPr/>
          <a:lstStyle/>
          <a:p>
            <a:r>
              <a:rPr lang="zh-CN" altLang="en-US" b="1" dirty="0"/>
              <a:t>过程</a:t>
            </a:r>
            <a:r>
              <a:rPr lang="zh-CN" altLang="en-US" dirty="0"/>
              <a:t> 是早期的一个编程概念</a:t>
            </a:r>
            <a:endParaRPr lang="zh-CN" altLang="en-US" dirty="0"/>
          </a:p>
          <a:p>
            <a:r>
              <a:rPr lang="zh-CN" altLang="en-US" b="1" dirty="0"/>
              <a:t>过程</a:t>
            </a:r>
            <a:r>
              <a:rPr lang="zh-CN" altLang="en-US" dirty="0"/>
              <a:t> 类似于函数，只能执行，但是没有返回值</a:t>
            </a:r>
            <a:endParaRPr lang="zh-CN" altLang="en-US" dirty="0"/>
          </a:p>
          <a:p>
            <a:r>
              <a:rPr lang="zh-CN" altLang="en-US" b="1" dirty="0"/>
              <a:t>函数</a:t>
            </a:r>
            <a:r>
              <a:rPr lang="zh-CN" altLang="en-US" dirty="0"/>
              <a:t> 不仅能执行，还可以返回结果</a:t>
            </a:r>
            <a:endParaRPr lang="zh-CN" altLang="en-US" dirty="0"/>
          </a:p>
          <a:p>
            <a:endParaRPr lang="en-US" altLang="zh-CN" b="1" dirty="0"/>
          </a:p>
        </p:txBody>
      </p:sp>
    </p:spTree>
    <p:custDataLst>
      <p:tags r:id="rId1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 </a:t>
            </a:r>
            <a:r>
              <a:rPr lang="en-US" altLang="zh-CN" dirty="0"/>
              <a:t>Cat </a:t>
            </a:r>
            <a:r>
              <a:rPr lang="zh-CN" altLang="en-US" dirty="0"/>
              <a:t>中增加 </a:t>
            </a:r>
            <a:r>
              <a:rPr lang="en-US" altLang="zh-CN" dirty="0"/>
              <a:t>__</a:t>
            </a:r>
            <a:r>
              <a:rPr lang="en-US" altLang="zh-CN" dirty="0" err="1"/>
              <a:t>init</a:t>
            </a:r>
            <a:r>
              <a:rPr lang="en-US" altLang="zh-CN" dirty="0"/>
              <a:t>__ </a:t>
            </a:r>
            <a:r>
              <a:rPr lang="zh-CN" altLang="en-US" dirty="0"/>
              <a:t>方法，验证该方法在创建对象时会被自动调用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8091" y="2925389"/>
            <a:ext cx="7752348" cy="2875336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 </a:t>
            </a:r>
            <a:r>
              <a:rPr lang="zh-CN" altLang="en-US" dirty="0"/>
              <a:t>在初始化方法内部定义属性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在 </a:t>
            </a:r>
            <a:r>
              <a:rPr lang="en-US" altLang="zh-CN" sz="2800" dirty="0"/>
              <a:t>__</a:t>
            </a:r>
            <a:r>
              <a:rPr lang="en-US" altLang="zh-CN" sz="2800" dirty="0" err="1"/>
              <a:t>init</a:t>
            </a:r>
            <a:r>
              <a:rPr lang="en-US" altLang="zh-CN" sz="2800" dirty="0"/>
              <a:t>__ </a:t>
            </a:r>
            <a:r>
              <a:rPr lang="zh-CN" altLang="en-US" sz="2800" dirty="0"/>
              <a:t>方法内部使用 </a:t>
            </a:r>
            <a:r>
              <a:rPr lang="en-US" altLang="zh-CN" sz="2800" dirty="0"/>
              <a:t>self.</a:t>
            </a:r>
            <a:r>
              <a:rPr lang="zh-CN" altLang="en-US" sz="2800" dirty="0"/>
              <a:t>属性名 </a:t>
            </a:r>
            <a:r>
              <a:rPr lang="en-US" altLang="zh-CN" sz="2800" dirty="0"/>
              <a:t>= </a:t>
            </a:r>
            <a:r>
              <a:rPr lang="zh-CN" altLang="en-US" sz="2800" dirty="0"/>
              <a:t>属性的初始值 就可以 </a:t>
            </a:r>
            <a:r>
              <a:rPr lang="zh-CN" altLang="en-US" sz="2800" b="1" dirty="0"/>
              <a:t>定义属性</a:t>
            </a:r>
            <a:endParaRPr lang="en-US" altLang="zh-CN" sz="2800" b="1" dirty="0"/>
          </a:p>
          <a:p>
            <a:r>
              <a:rPr lang="zh-CN" altLang="en-US" sz="2800" dirty="0"/>
              <a:t>定义属性之后，再使用 </a:t>
            </a:r>
            <a:r>
              <a:rPr lang="en-US" altLang="zh-CN" sz="2800" dirty="0"/>
              <a:t>Cat </a:t>
            </a:r>
            <a:r>
              <a:rPr lang="zh-CN" altLang="en-US" sz="2800" dirty="0"/>
              <a:t>类创建的对象，都会拥有该属性</a:t>
            </a:r>
            <a:endParaRPr lang="zh-CN" altLang="en-US" sz="2800" dirty="0"/>
          </a:p>
        </p:txBody>
      </p:sp>
    </p:spTree>
    <p:custDataLst>
      <p:tags r:id="rId1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92199" y="1528747"/>
            <a:ext cx="9457707" cy="507207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101080" y="4274185"/>
            <a:ext cx="309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 sz="2800"/>
          </a:p>
        </p:txBody>
      </p:sp>
    </p:spTree>
    <p:custDataLst>
      <p:tags r:id="rId2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4.4 </a:t>
            </a:r>
            <a:r>
              <a:rPr lang="zh-CN" altLang="en-US" sz="3200" dirty="0"/>
              <a:t>改造初始化方法 </a:t>
            </a:r>
            <a:r>
              <a:rPr lang="en-US" altLang="zh-CN" sz="3200" dirty="0"/>
              <a:t>—— </a:t>
            </a:r>
            <a:r>
              <a:rPr lang="zh-CN" altLang="en-US" sz="3200" dirty="0"/>
              <a:t>初始化的同时设置初始值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在开发中，如果希望在 </a:t>
            </a:r>
            <a:r>
              <a:rPr lang="zh-CN" altLang="en-US" sz="2800" b="1" dirty="0"/>
              <a:t>创建对象的同时，就设置对象的属性</a:t>
            </a:r>
            <a:r>
              <a:rPr lang="zh-CN" altLang="en-US" sz="2800" dirty="0"/>
              <a:t>，可以对 </a:t>
            </a:r>
            <a:r>
              <a:rPr lang="en-US" altLang="zh-CN" sz="2800" dirty="0"/>
              <a:t>__</a:t>
            </a:r>
            <a:r>
              <a:rPr lang="en-US" altLang="zh-CN" sz="2800" dirty="0" err="1"/>
              <a:t>init</a:t>
            </a:r>
            <a:r>
              <a:rPr lang="en-US" altLang="zh-CN" sz="2800" dirty="0"/>
              <a:t>__ </a:t>
            </a:r>
            <a:r>
              <a:rPr lang="zh-CN" altLang="en-US" sz="2800" dirty="0"/>
              <a:t>方法进行 </a:t>
            </a:r>
            <a:r>
              <a:rPr lang="zh-CN" altLang="en-US" sz="2800" b="1" dirty="0"/>
              <a:t>改造</a:t>
            </a:r>
            <a:endParaRPr lang="en-US" altLang="zh-CN" sz="2800" b="1" dirty="0"/>
          </a:p>
          <a:p>
            <a:pPr lvl="1"/>
            <a:r>
              <a:rPr lang="en-US" altLang="zh-CN" sz="2400" dirty="0"/>
              <a:t>1. </a:t>
            </a:r>
            <a:r>
              <a:rPr lang="zh-CN" altLang="en-US" sz="2400" dirty="0"/>
              <a:t>把希望设置的属性值，定义成 </a:t>
            </a:r>
            <a:r>
              <a:rPr lang="en-US" altLang="zh-CN" sz="2400" dirty="0"/>
              <a:t>__</a:t>
            </a:r>
            <a:r>
              <a:rPr lang="en-US" altLang="zh-CN" sz="2400" dirty="0" err="1"/>
              <a:t>init</a:t>
            </a:r>
            <a:r>
              <a:rPr lang="en-US" altLang="zh-CN" sz="2400" dirty="0"/>
              <a:t>__ </a:t>
            </a:r>
            <a:r>
              <a:rPr lang="zh-CN" altLang="en-US" sz="2400" dirty="0"/>
              <a:t>方法的</a:t>
            </a:r>
            <a:r>
              <a:rPr lang="zh-CN" altLang="en-US" sz="2400" dirty="0">
                <a:solidFill>
                  <a:srgbClr val="FF0000"/>
                </a:solidFill>
              </a:rPr>
              <a:t>参数</a:t>
            </a:r>
            <a:endParaRPr lang="en-US" altLang="zh-CN" sz="2400" dirty="0"/>
          </a:p>
          <a:p>
            <a:pPr lvl="1"/>
            <a:r>
              <a:rPr lang="en-US" altLang="zh-CN" sz="2400" dirty="0"/>
              <a:t>2. </a:t>
            </a:r>
            <a:r>
              <a:rPr lang="zh-CN" altLang="en-US" sz="2400" dirty="0"/>
              <a:t>在方法内部使用 </a:t>
            </a:r>
            <a:r>
              <a:rPr lang="en-US" altLang="zh-CN" sz="2400" dirty="0">
                <a:solidFill>
                  <a:srgbClr val="FF0000"/>
                </a:solidFill>
              </a:rPr>
              <a:t>self.</a:t>
            </a:r>
            <a:r>
              <a:rPr lang="zh-CN" altLang="en-US" sz="2400" dirty="0">
                <a:solidFill>
                  <a:srgbClr val="FF0000"/>
                </a:solidFill>
              </a:rPr>
              <a:t>属性 </a:t>
            </a:r>
            <a:r>
              <a:rPr lang="en-US" altLang="zh-CN" sz="2400" dirty="0">
                <a:solidFill>
                  <a:srgbClr val="FF0000"/>
                </a:solidFill>
              </a:rPr>
              <a:t>= </a:t>
            </a:r>
            <a:r>
              <a:rPr lang="zh-CN" altLang="en-US" sz="2400" dirty="0">
                <a:solidFill>
                  <a:srgbClr val="FF0000"/>
                </a:solidFill>
              </a:rPr>
              <a:t>形参</a:t>
            </a:r>
            <a:r>
              <a:rPr lang="zh-CN" altLang="en-US" sz="2400" dirty="0"/>
              <a:t> 接收外部传递的参数</a:t>
            </a:r>
            <a:endParaRPr lang="en-US" altLang="zh-CN" sz="2400" dirty="0"/>
          </a:p>
          <a:p>
            <a:pPr lvl="1"/>
            <a:r>
              <a:rPr lang="en-US" altLang="zh-CN" sz="2400" dirty="0"/>
              <a:t>3. </a:t>
            </a:r>
            <a:r>
              <a:rPr lang="zh-CN" altLang="en-US" sz="2400" dirty="0"/>
              <a:t>在创建对象时，使用 </a:t>
            </a:r>
            <a:r>
              <a:rPr lang="zh-CN" altLang="en-US" sz="2400" dirty="0">
                <a:solidFill>
                  <a:srgbClr val="FF0000"/>
                </a:solidFill>
              </a:rPr>
              <a:t>类名</a:t>
            </a:r>
            <a:r>
              <a:rPr lang="en-US" altLang="zh-CN" sz="2400" dirty="0">
                <a:solidFill>
                  <a:srgbClr val="FF0000"/>
                </a:solidFill>
              </a:rPr>
              <a:t>(</a:t>
            </a:r>
            <a:r>
              <a:rPr lang="zh-CN" altLang="en-US" sz="2400" dirty="0">
                <a:solidFill>
                  <a:srgbClr val="FF0000"/>
                </a:solidFill>
              </a:rPr>
              <a:t>属性</a:t>
            </a:r>
            <a:r>
              <a:rPr lang="en-US" altLang="zh-CN" sz="2400" dirty="0">
                <a:solidFill>
                  <a:srgbClr val="FF0000"/>
                </a:solidFill>
              </a:rPr>
              <a:t>1, </a:t>
            </a:r>
            <a:r>
              <a:rPr lang="zh-CN" altLang="en-US" sz="2400" dirty="0">
                <a:solidFill>
                  <a:srgbClr val="FF0000"/>
                </a:solidFill>
              </a:rPr>
              <a:t>属性</a:t>
            </a:r>
            <a:r>
              <a:rPr lang="en-US" altLang="zh-CN" sz="2400" dirty="0">
                <a:solidFill>
                  <a:srgbClr val="FF0000"/>
                </a:solidFill>
              </a:rPr>
              <a:t>2...) </a:t>
            </a:r>
            <a:r>
              <a:rPr lang="zh-CN" altLang="en-US" sz="2400" dirty="0">
                <a:solidFill>
                  <a:srgbClr val="FF0000"/>
                </a:solidFill>
              </a:rPr>
              <a:t>调用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30605" y="1429385"/>
            <a:ext cx="7285355" cy="50831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05. 内置方法和属性</a:t>
            </a:r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30605" y="1740535"/>
            <a:ext cx="9312910" cy="1965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5.1 __del__ 方法（知道）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/>
              <a:t>在 Python 中</a:t>
            </a:r>
            <a:endParaRPr lang="zh-CN" altLang="en-US" sz="2800"/>
          </a:p>
          <a:p>
            <a:pPr lvl="1"/>
            <a:r>
              <a:rPr lang="zh-CN" altLang="en-US" sz="2400"/>
              <a:t>当使用 类名() 创建对象时，为对象 </a:t>
            </a:r>
            <a:r>
              <a:rPr lang="zh-CN" altLang="en-US" sz="2400" b="1"/>
              <a:t>分配完空间</a:t>
            </a:r>
            <a:r>
              <a:rPr lang="zh-CN" altLang="en-US" sz="2400"/>
              <a:t>后，</a:t>
            </a:r>
            <a:r>
              <a:rPr lang="zh-CN" altLang="en-US" sz="2400" b="1"/>
              <a:t>自动</a:t>
            </a:r>
            <a:r>
              <a:rPr lang="zh-CN" altLang="en-US" sz="2400"/>
              <a:t> 调用 __init__ 方法</a:t>
            </a:r>
            <a:endParaRPr lang="zh-CN" altLang="en-US" sz="2400"/>
          </a:p>
          <a:p>
            <a:pPr lvl="1"/>
            <a:r>
              <a:rPr lang="zh-CN" altLang="en-US" sz="2400"/>
              <a:t>当一个 </a:t>
            </a:r>
            <a:r>
              <a:rPr lang="zh-CN" altLang="en-US" sz="2400" b="1"/>
              <a:t>对象被从内存中销毁</a:t>
            </a:r>
            <a:r>
              <a:rPr lang="zh-CN" altLang="en-US" sz="2400"/>
              <a:t> 前，会 </a:t>
            </a:r>
            <a:r>
              <a:rPr lang="zh-CN" altLang="en-US" sz="2400" b="1"/>
              <a:t>自动 </a:t>
            </a:r>
            <a:r>
              <a:rPr lang="zh-CN" altLang="en-US" sz="2400"/>
              <a:t>调用 __del__ 方法</a:t>
            </a:r>
            <a:endParaRPr lang="zh-CN" altLang="en-US" sz="2400"/>
          </a:p>
        </p:txBody>
      </p:sp>
    </p:spTree>
    <p:custDataLst>
      <p:tags r:id="rId1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800"/>
              <a:t>应用场景</a:t>
            </a:r>
            <a:endParaRPr lang="zh-CN" altLang="en-US" sz="2800"/>
          </a:p>
          <a:p>
            <a:pPr lvl="1"/>
            <a:r>
              <a:rPr lang="zh-CN" altLang="en-US" sz="2400"/>
              <a:t>__init__ 改造初始化方法，可以让创建对象更加灵活</a:t>
            </a:r>
            <a:endParaRPr lang="zh-CN" altLang="en-US" sz="2400"/>
          </a:p>
          <a:p>
            <a:pPr lvl="1"/>
            <a:r>
              <a:rPr lang="zh-CN" altLang="en-US" sz="2400"/>
              <a:t>__del__ 如果希望在对象被销毁前，再做一些事情，可以考虑一下 __del__ 方法</a:t>
            </a:r>
            <a:endParaRPr lang="zh-CN" altLang="en-US" sz="2400"/>
          </a:p>
        </p:txBody>
      </p:sp>
    </p:spTree>
    <p:custDataLst>
      <p:tags r:id="rId1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800"/>
              <a:t>生命周期</a:t>
            </a:r>
            <a:endParaRPr lang="zh-CN" altLang="en-US" sz="2800"/>
          </a:p>
          <a:p>
            <a:pPr lvl="1"/>
            <a:r>
              <a:rPr lang="zh-CN" altLang="en-US" sz="2400"/>
              <a:t>一个对象从调用</a:t>
            </a:r>
            <a:r>
              <a:rPr lang="zh-CN" altLang="en-US" sz="2400">
                <a:solidFill>
                  <a:srgbClr val="FF0000"/>
                </a:solidFill>
              </a:rPr>
              <a:t> 类名()</a:t>
            </a:r>
            <a:r>
              <a:rPr lang="zh-CN" altLang="en-US" sz="2400"/>
              <a:t> 创建，生命周期开始</a:t>
            </a:r>
            <a:endParaRPr lang="zh-CN" altLang="en-US" sz="2400"/>
          </a:p>
          <a:p>
            <a:pPr lvl="1"/>
            <a:r>
              <a:rPr lang="zh-CN" altLang="en-US" sz="2400"/>
              <a:t>一个对象的 __del__ 方法一旦被调用，生命周期结束</a:t>
            </a:r>
            <a:endParaRPr lang="zh-CN" altLang="en-US" sz="2400"/>
          </a:p>
          <a:p>
            <a:pPr lvl="1"/>
            <a:r>
              <a:rPr lang="zh-CN" altLang="en-US" sz="2400"/>
              <a:t>在对象的生命周期内，可以访问对象属性，或者让对象调用方法</a:t>
            </a:r>
            <a:endParaRPr lang="zh-CN" altLang="en-US" sz="2400"/>
          </a:p>
        </p:txBody>
      </p:sp>
    </p:spTree>
    <p:custDataLst>
      <p:tags r:id="rId1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30605" y="1520190"/>
            <a:ext cx="5626735" cy="49790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面相过程 和 面相对象 基本概念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4825" y="1546499"/>
            <a:ext cx="9501565" cy="4758048"/>
          </a:xfrm>
        </p:spPr>
        <p:txBody>
          <a:bodyPr/>
          <a:lstStyle/>
          <a:p>
            <a:r>
              <a:rPr lang="en-US" altLang="zh-CN" b="1" dirty="0"/>
              <a:t>1) </a:t>
            </a:r>
            <a:r>
              <a:rPr lang="zh-CN" altLang="en-US" b="1" dirty="0"/>
              <a:t>面相过程 </a:t>
            </a:r>
            <a:r>
              <a:rPr lang="en-US" altLang="zh-CN" b="1" dirty="0"/>
              <a:t>—— </a:t>
            </a:r>
            <a:r>
              <a:rPr lang="zh-CN" altLang="en-US" b="1" dirty="0"/>
              <a:t>怎么做？</a:t>
            </a:r>
            <a:endParaRPr lang="zh-CN" altLang="en-US" b="1" dirty="0"/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把完成某一个需求的 所有步骤 从头到尾 逐步实现</a:t>
            </a:r>
            <a:endParaRPr lang="zh-CN" altLang="en-US" dirty="0"/>
          </a:p>
          <a:p>
            <a:pPr lvl="1"/>
            <a:r>
              <a:rPr lang="en-US" altLang="zh-CN" dirty="0"/>
              <a:t>2.</a:t>
            </a:r>
            <a:r>
              <a:rPr lang="zh-CN" altLang="en-US" dirty="0"/>
              <a:t>根据开发需求，将某些 </a:t>
            </a:r>
            <a:r>
              <a:rPr lang="zh-CN" altLang="en-US" b="1" dirty="0"/>
              <a:t>功能独立</a:t>
            </a:r>
            <a:r>
              <a:rPr lang="zh-CN" altLang="en-US" dirty="0"/>
              <a:t> 的代码 </a:t>
            </a:r>
            <a:r>
              <a:rPr lang="zh-CN" altLang="en-US" b="1" dirty="0"/>
              <a:t>封装</a:t>
            </a:r>
            <a:r>
              <a:rPr lang="zh-CN" altLang="en-US" dirty="0"/>
              <a:t> 成一个    又一个 函数</a:t>
            </a:r>
            <a:endParaRPr lang="zh-CN" altLang="en-US" dirty="0"/>
          </a:p>
          <a:p>
            <a:pPr lvl="1"/>
            <a:r>
              <a:rPr lang="en-US" altLang="zh-CN" dirty="0"/>
              <a:t>3.</a:t>
            </a:r>
            <a:r>
              <a:rPr lang="zh-CN" altLang="en-US" dirty="0"/>
              <a:t>最后完成的代码，就是顺序地调用 </a:t>
            </a:r>
            <a:r>
              <a:rPr lang="zh-CN" altLang="en-US" b="1" dirty="0"/>
              <a:t>不同的函数</a:t>
            </a:r>
            <a:endParaRPr lang="en-US" altLang="zh-CN" b="1" dirty="0"/>
          </a:p>
        </p:txBody>
      </p:sp>
    </p:spTree>
    <p:custDataLst>
      <p:tags r:id="rId1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5.2 __str__ 方法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800"/>
              <a:t>在 Python 中，使用 print 输出 </a:t>
            </a:r>
            <a:r>
              <a:rPr lang="zh-CN" altLang="en-US" sz="2800" b="1"/>
              <a:t>对象变量</a:t>
            </a:r>
            <a:r>
              <a:rPr lang="zh-CN" altLang="en-US" sz="2800"/>
              <a:t>，默认情况下，会输出这个变量 </a:t>
            </a:r>
            <a:r>
              <a:rPr lang="zh-CN" altLang="en-US" sz="2800" b="1"/>
              <a:t>引用的对象</a:t>
            </a:r>
            <a:r>
              <a:rPr lang="zh-CN" altLang="en-US" sz="2800"/>
              <a:t> 是 </a:t>
            </a:r>
            <a:r>
              <a:rPr lang="zh-CN" altLang="en-US" sz="2800" b="1"/>
              <a:t>由哪一个类创建的对象</a:t>
            </a:r>
            <a:r>
              <a:rPr lang="zh-CN" altLang="en-US" sz="2800"/>
              <a:t>，以及 </a:t>
            </a:r>
            <a:r>
              <a:rPr lang="zh-CN" altLang="en-US" sz="2800" b="1"/>
              <a:t>在内存中的地址（十六进制表示）</a:t>
            </a:r>
            <a:endParaRPr lang="zh-CN" altLang="en-US" sz="2800"/>
          </a:p>
          <a:p>
            <a:r>
              <a:rPr lang="zh-CN" altLang="en-US" sz="2800"/>
              <a:t>如果在开发中，希望使用 print 输出 </a:t>
            </a:r>
            <a:r>
              <a:rPr lang="zh-CN" altLang="en-US" sz="2800" b="1"/>
              <a:t>对象变量</a:t>
            </a:r>
            <a:r>
              <a:rPr lang="zh-CN" altLang="en-US" sz="2800"/>
              <a:t> 时，能够打印 </a:t>
            </a:r>
            <a:r>
              <a:rPr lang="zh-CN" altLang="en-US" sz="2800" b="1"/>
              <a:t>自定义的内容</a:t>
            </a:r>
            <a:r>
              <a:rPr lang="zh-CN" altLang="en-US" sz="2800"/>
              <a:t>，就可以利用 __str__ 这个内置方法了</a:t>
            </a:r>
            <a:endParaRPr lang="zh-CN" altLang="en-US" sz="2800"/>
          </a:p>
          <a:p>
            <a:endParaRPr lang="zh-CN" altLang="en-US" sz="2800"/>
          </a:p>
          <a:p>
            <a:r>
              <a:rPr lang="zh-CN" altLang="en-US" sz="2800" i="1"/>
              <a:t>注意：__str__ 方法必须返回一个字符串</a:t>
            </a:r>
            <a:endParaRPr lang="zh-CN" altLang="en-US" sz="2800" i="1"/>
          </a:p>
        </p:txBody>
      </p:sp>
    </p:spTree>
    <p:custDataLst>
      <p:tags r:id="rId1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30605" y="1494155"/>
            <a:ext cx="6044565" cy="50222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_任意多边形 19"/>
          <p:cNvSpPr/>
          <p:nvPr>
            <p:custDataLst>
              <p:tags r:id="rId1"/>
            </p:custDataLst>
          </p:nvPr>
        </p:nvSpPr>
        <p:spPr>
          <a:xfrm>
            <a:off x="0" y="-117614"/>
            <a:ext cx="12192000" cy="3416893"/>
          </a:xfrm>
          <a:custGeom>
            <a:avLst/>
            <a:gdLst>
              <a:gd name="connsiteX0" fmla="*/ 0 w 11644590"/>
              <a:gd name="connsiteY0" fmla="*/ 0 h 3139633"/>
              <a:gd name="connsiteX1" fmla="*/ 11644590 w 11644590"/>
              <a:gd name="connsiteY1" fmla="*/ 0 h 3139633"/>
              <a:gd name="connsiteX2" fmla="*/ 3048000 w 11644590"/>
              <a:gd name="connsiteY2" fmla="*/ 3139633 h 3139633"/>
              <a:gd name="connsiteX3" fmla="*/ 0 w 11644590"/>
              <a:gd name="connsiteY3" fmla="*/ 1605195 h 3139633"/>
              <a:gd name="connsiteX4" fmla="*/ 0 w 11644590"/>
              <a:gd name="connsiteY4" fmla="*/ 0 h 3139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44590" h="3139633">
                <a:moveTo>
                  <a:pt x="0" y="0"/>
                </a:moveTo>
                <a:lnTo>
                  <a:pt x="11644590" y="0"/>
                </a:lnTo>
                <a:lnTo>
                  <a:pt x="3048000" y="3139633"/>
                </a:lnTo>
                <a:lnTo>
                  <a:pt x="0" y="160519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PA_任意多边形 23"/>
          <p:cNvSpPr/>
          <p:nvPr>
            <p:custDataLst>
              <p:tags r:id="rId2"/>
            </p:custDataLst>
          </p:nvPr>
        </p:nvSpPr>
        <p:spPr>
          <a:xfrm>
            <a:off x="-4445" y="-86360"/>
            <a:ext cx="12367260" cy="3251835"/>
          </a:xfrm>
          <a:custGeom>
            <a:avLst/>
            <a:gdLst>
              <a:gd name="connsiteX0" fmla="*/ 0 w 11757236"/>
              <a:gd name="connsiteY0" fmla="*/ 0 h 3251846"/>
              <a:gd name="connsiteX1" fmla="*/ 11757236 w 11757236"/>
              <a:gd name="connsiteY1" fmla="*/ 0 h 3251846"/>
              <a:gd name="connsiteX2" fmla="*/ 3191286 w 11757236"/>
              <a:gd name="connsiteY2" fmla="*/ 3251846 h 3251846"/>
              <a:gd name="connsiteX3" fmla="*/ 0 w 11757236"/>
              <a:gd name="connsiteY3" fmla="*/ 1581902 h 325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57236" h="3251846">
                <a:moveTo>
                  <a:pt x="0" y="0"/>
                </a:moveTo>
                <a:lnTo>
                  <a:pt x="11757236" y="0"/>
                </a:lnTo>
                <a:lnTo>
                  <a:pt x="3191286" y="3251846"/>
                </a:lnTo>
                <a:lnTo>
                  <a:pt x="0" y="15819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PA_任意多边形 24"/>
          <p:cNvSpPr/>
          <p:nvPr>
            <p:custDataLst>
              <p:tags r:id="rId3"/>
            </p:custDataLst>
          </p:nvPr>
        </p:nvSpPr>
        <p:spPr>
          <a:xfrm>
            <a:off x="1270" y="-86360"/>
            <a:ext cx="12179935" cy="3182620"/>
          </a:xfrm>
          <a:custGeom>
            <a:avLst/>
            <a:gdLst>
              <a:gd name="connsiteX0" fmla="*/ 0 w 11575120"/>
              <a:gd name="connsiteY0" fmla="*/ 0 h 3182710"/>
              <a:gd name="connsiteX1" fmla="*/ 11575120 w 11575120"/>
              <a:gd name="connsiteY1" fmla="*/ 0 h 3182710"/>
              <a:gd name="connsiteX2" fmla="*/ 3191286 w 11575120"/>
              <a:gd name="connsiteY2" fmla="*/ 3182710 h 3182710"/>
              <a:gd name="connsiteX3" fmla="*/ 0 w 11575120"/>
              <a:gd name="connsiteY3" fmla="*/ 1512766 h 318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75120" h="3182710">
                <a:moveTo>
                  <a:pt x="0" y="0"/>
                </a:moveTo>
                <a:lnTo>
                  <a:pt x="11575120" y="0"/>
                </a:lnTo>
                <a:lnTo>
                  <a:pt x="3191286" y="3182710"/>
                </a:lnTo>
                <a:lnTo>
                  <a:pt x="0" y="1512766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PA_任意多边形 25"/>
          <p:cNvSpPr/>
          <p:nvPr>
            <p:custDataLst>
              <p:tags r:id="rId4"/>
            </p:custDataLst>
          </p:nvPr>
        </p:nvSpPr>
        <p:spPr>
          <a:xfrm>
            <a:off x="1905" y="-86360"/>
            <a:ext cx="11691620" cy="2997835"/>
          </a:xfrm>
          <a:custGeom>
            <a:avLst/>
            <a:gdLst>
              <a:gd name="connsiteX0" fmla="*/ 0 w 11087557"/>
              <a:gd name="connsiteY0" fmla="*/ 0 h 2997619"/>
              <a:gd name="connsiteX1" fmla="*/ 11087557 w 11087557"/>
              <a:gd name="connsiteY1" fmla="*/ 0 h 2997619"/>
              <a:gd name="connsiteX2" fmla="*/ 3191286 w 11087557"/>
              <a:gd name="connsiteY2" fmla="*/ 2997619 h 2997619"/>
              <a:gd name="connsiteX3" fmla="*/ 0 w 11087557"/>
              <a:gd name="connsiteY3" fmla="*/ 1327675 h 299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87557" h="2997619">
                <a:moveTo>
                  <a:pt x="0" y="0"/>
                </a:moveTo>
                <a:lnTo>
                  <a:pt x="11087557" y="0"/>
                </a:lnTo>
                <a:lnTo>
                  <a:pt x="3191286" y="2997619"/>
                </a:lnTo>
                <a:lnTo>
                  <a:pt x="0" y="1327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PA_任意多边形 26"/>
          <p:cNvSpPr/>
          <p:nvPr>
            <p:custDataLst>
              <p:tags r:id="rId5"/>
            </p:custDataLst>
          </p:nvPr>
        </p:nvSpPr>
        <p:spPr>
          <a:xfrm>
            <a:off x="1905" y="-86360"/>
            <a:ext cx="11500485" cy="2924810"/>
          </a:xfrm>
          <a:custGeom>
            <a:avLst/>
            <a:gdLst>
              <a:gd name="connsiteX0" fmla="*/ 0 w 10896573"/>
              <a:gd name="connsiteY0" fmla="*/ 0 h 2925117"/>
              <a:gd name="connsiteX1" fmla="*/ 10896573 w 10896573"/>
              <a:gd name="connsiteY1" fmla="*/ 0 h 2925117"/>
              <a:gd name="connsiteX2" fmla="*/ 3191286 w 10896573"/>
              <a:gd name="connsiteY2" fmla="*/ 2925117 h 2925117"/>
              <a:gd name="connsiteX3" fmla="*/ 0 w 10896573"/>
              <a:gd name="connsiteY3" fmla="*/ 1255173 h 292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96573" h="2925117">
                <a:moveTo>
                  <a:pt x="0" y="0"/>
                </a:moveTo>
                <a:lnTo>
                  <a:pt x="10896573" y="0"/>
                </a:lnTo>
                <a:lnTo>
                  <a:pt x="3191286" y="2925117"/>
                </a:lnTo>
                <a:lnTo>
                  <a:pt x="0" y="125517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PA_任意多边形 27"/>
          <p:cNvSpPr/>
          <p:nvPr>
            <p:custDataLst>
              <p:tags r:id="rId6"/>
            </p:custDataLst>
          </p:nvPr>
        </p:nvSpPr>
        <p:spPr>
          <a:xfrm>
            <a:off x="1905" y="-117475"/>
            <a:ext cx="11012805" cy="2740025"/>
          </a:xfrm>
          <a:custGeom>
            <a:avLst/>
            <a:gdLst>
              <a:gd name="connsiteX0" fmla="*/ 0 w 10409010"/>
              <a:gd name="connsiteY0" fmla="*/ 0 h 2740026"/>
              <a:gd name="connsiteX1" fmla="*/ 10409010 w 10409010"/>
              <a:gd name="connsiteY1" fmla="*/ 0 h 2740026"/>
              <a:gd name="connsiteX2" fmla="*/ 3191286 w 10409010"/>
              <a:gd name="connsiteY2" fmla="*/ 2740026 h 2740026"/>
              <a:gd name="connsiteX3" fmla="*/ 0 w 10409010"/>
              <a:gd name="connsiteY3" fmla="*/ 1070082 h 2740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09010" h="2740026">
                <a:moveTo>
                  <a:pt x="0" y="0"/>
                </a:moveTo>
                <a:lnTo>
                  <a:pt x="10409010" y="0"/>
                </a:lnTo>
                <a:lnTo>
                  <a:pt x="3191286" y="2740026"/>
                </a:lnTo>
                <a:lnTo>
                  <a:pt x="0" y="10700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PA_任意多边形 29"/>
          <p:cNvSpPr/>
          <p:nvPr>
            <p:custDataLst>
              <p:tags r:id="rId7"/>
            </p:custDataLst>
          </p:nvPr>
        </p:nvSpPr>
        <p:spPr>
          <a:xfrm>
            <a:off x="1270" y="-117475"/>
            <a:ext cx="10802620" cy="2660015"/>
          </a:xfrm>
          <a:custGeom>
            <a:avLst/>
            <a:gdLst>
              <a:gd name="connsiteX0" fmla="*/ 0 w 10198012"/>
              <a:gd name="connsiteY0" fmla="*/ 0 h 2659926"/>
              <a:gd name="connsiteX1" fmla="*/ 10198012 w 10198012"/>
              <a:gd name="connsiteY1" fmla="*/ 0 h 2659926"/>
              <a:gd name="connsiteX2" fmla="*/ 3191286 w 10198012"/>
              <a:gd name="connsiteY2" fmla="*/ 2659926 h 2659926"/>
              <a:gd name="connsiteX3" fmla="*/ 0 w 10198012"/>
              <a:gd name="connsiteY3" fmla="*/ 989982 h 2659926"/>
              <a:gd name="connsiteX4" fmla="*/ 0 w 10198012"/>
              <a:gd name="connsiteY4" fmla="*/ 0 h 2659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98012" h="2659926">
                <a:moveTo>
                  <a:pt x="0" y="0"/>
                </a:moveTo>
                <a:lnTo>
                  <a:pt x="10198012" y="0"/>
                </a:lnTo>
                <a:lnTo>
                  <a:pt x="3191286" y="2659926"/>
                </a:lnTo>
                <a:lnTo>
                  <a:pt x="0" y="989982"/>
                </a:lnTo>
                <a:lnTo>
                  <a:pt x="0" y="0"/>
                </a:lnTo>
                <a:close/>
              </a:path>
            </a:pathLst>
          </a:custGeom>
          <a:solidFill>
            <a:srgbClr val="B22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123146" y="3086839"/>
            <a:ext cx="58121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面向对象封装案例</a:t>
            </a:r>
            <a:endParaRPr lang="zh-CN" altLang="en-US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 descr="反白瑞翼教育LOGO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5435" y="513080"/>
            <a:ext cx="2254250" cy="508635"/>
          </a:xfrm>
          <a:prstGeom prst="rect">
            <a:avLst/>
          </a:prstGeom>
        </p:spPr>
      </p:pic>
      <p:pic>
        <p:nvPicPr>
          <p:cNvPr id="2" name="图片 1" descr="SUGON图标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1635" y="257175"/>
            <a:ext cx="2324735" cy="102044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面向对象封装案例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800"/>
              <a:t>目标</a:t>
            </a:r>
            <a:endParaRPr lang="zh-CN" altLang="en-US" sz="2800"/>
          </a:p>
          <a:p>
            <a:pPr lvl="1"/>
            <a:r>
              <a:rPr lang="en-US" altLang="zh-CN" sz="2400"/>
              <a:t>01 </a:t>
            </a:r>
            <a:r>
              <a:rPr lang="zh-CN" altLang="en-US" sz="2400"/>
              <a:t>封装</a:t>
            </a:r>
            <a:endParaRPr lang="zh-CN" altLang="en-US" sz="2400"/>
          </a:p>
          <a:p>
            <a:pPr lvl="1"/>
            <a:r>
              <a:rPr lang="en-US" altLang="zh-CN" sz="2400"/>
              <a:t>02 </a:t>
            </a:r>
            <a:r>
              <a:rPr lang="zh-CN" altLang="en-US" sz="2400"/>
              <a:t>小明爱跑步</a:t>
            </a:r>
            <a:endParaRPr lang="zh-CN" altLang="en-US" sz="2400"/>
          </a:p>
          <a:p>
            <a:pPr lvl="1"/>
            <a:r>
              <a:rPr lang="en-US" altLang="zh-CN" sz="2400"/>
              <a:t>03 </a:t>
            </a:r>
            <a:r>
              <a:rPr lang="zh-CN" altLang="en-US" sz="2400"/>
              <a:t>存放家具</a:t>
            </a:r>
            <a:endParaRPr lang="zh-CN" altLang="en-US" sz="2400"/>
          </a:p>
        </p:txBody>
      </p:sp>
    </p:spTree>
    <p:custDataLst>
      <p:tags r:id="rId1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01. 封装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800"/>
              <a:t>1.</a:t>
            </a:r>
            <a:r>
              <a:rPr lang="zh-CN" altLang="en-US" sz="2800" b="1"/>
              <a:t>封装</a:t>
            </a:r>
            <a:r>
              <a:rPr lang="zh-CN" altLang="en-US" sz="2800"/>
              <a:t> 是面向对象编程的一大特点</a:t>
            </a:r>
            <a:endParaRPr lang="zh-CN" altLang="en-US" sz="2800"/>
          </a:p>
          <a:p>
            <a:r>
              <a:rPr lang="en-US" altLang="zh-CN" sz="2800"/>
              <a:t>2.</a:t>
            </a:r>
            <a:r>
              <a:rPr lang="zh-CN" altLang="en-US" sz="2800"/>
              <a:t>面向对象编程的 </a:t>
            </a:r>
            <a:r>
              <a:rPr lang="zh-CN" altLang="en-US" sz="2800" b="1"/>
              <a:t>第一步</a:t>
            </a:r>
            <a:r>
              <a:rPr lang="zh-CN" altLang="en-US" sz="2800"/>
              <a:t> —— 将 </a:t>
            </a:r>
            <a:r>
              <a:rPr lang="zh-CN" altLang="en-US" sz="2800" b="1"/>
              <a:t>属性</a:t>
            </a:r>
            <a:r>
              <a:rPr lang="zh-CN" altLang="en-US" sz="2800"/>
              <a:t> 和 </a:t>
            </a:r>
            <a:r>
              <a:rPr lang="zh-CN" altLang="en-US" sz="2800" b="1"/>
              <a:t>方法</a:t>
            </a:r>
            <a:r>
              <a:rPr lang="zh-CN" altLang="en-US" sz="2800"/>
              <a:t> 封装 到一个抽象的 </a:t>
            </a:r>
            <a:r>
              <a:rPr lang="zh-CN" altLang="en-US" sz="2800" b="1"/>
              <a:t>类</a:t>
            </a:r>
            <a:r>
              <a:rPr lang="zh-CN" altLang="en-US" sz="2800"/>
              <a:t> 中</a:t>
            </a:r>
            <a:endParaRPr lang="zh-CN" altLang="en-US" sz="2800"/>
          </a:p>
          <a:p>
            <a:r>
              <a:rPr lang="en-US" altLang="zh-CN" sz="2800"/>
              <a:t>3.</a:t>
            </a:r>
            <a:r>
              <a:rPr lang="zh-CN" altLang="en-US" sz="2800" b="1"/>
              <a:t>外界</a:t>
            </a:r>
            <a:r>
              <a:rPr lang="zh-CN" altLang="en-US" sz="2800"/>
              <a:t> 使用 </a:t>
            </a:r>
            <a:r>
              <a:rPr lang="zh-CN" altLang="en-US" sz="2800" b="1"/>
              <a:t>类</a:t>
            </a:r>
            <a:r>
              <a:rPr lang="zh-CN" altLang="en-US" sz="2800"/>
              <a:t> 创建 </a:t>
            </a:r>
            <a:r>
              <a:rPr lang="zh-CN" altLang="en-US" sz="2800" b="1"/>
              <a:t>对象</a:t>
            </a:r>
            <a:r>
              <a:rPr lang="zh-CN" altLang="en-US" sz="2800"/>
              <a:t>，然后 </a:t>
            </a:r>
            <a:r>
              <a:rPr lang="zh-CN" altLang="en-US" sz="2800" b="1"/>
              <a:t>让对象调用方法</a:t>
            </a:r>
            <a:endParaRPr lang="zh-CN" altLang="en-US" sz="2800"/>
          </a:p>
          <a:p>
            <a:r>
              <a:rPr lang="en-US" altLang="zh-CN" sz="2800"/>
              <a:t>4.</a:t>
            </a:r>
            <a:r>
              <a:rPr lang="zh-CN" altLang="en-US" sz="2800" b="1"/>
              <a:t>对象方法的细节</a:t>
            </a:r>
            <a:r>
              <a:rPr lang="zh-CN" altLang="en-US" sz="2800"/>
              <a:t> 都被 </a:t>
            </a:r>
            <a:r>
              <a:rPr lang="zh-CN" altLang="en-US" sz="2800" b="1"/>
              <a:t>封装</a:t>
            </a:r>
            <a:r>
              <a:rPr lang="zh-CN" altLang="en-US" sz="2800"/>
              <a:t> 在 </a:t>
            </a:r>
            <a:r>
              <a:rPr lang="zh-CN" altLang="en-US" sz="2800" b="1"/>
              <a:t>类的内部</a:t>
            </a:r>
            <a:endParaRPr lang="zh-CN" altLang="en-US" sz="2800" b="1"/>
          </a:p>
        </p:txBody>
      </p:sp>
    </p:spTree>
    <p:custDataLst>
      <p:tags r:id="rId1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02. 小明爱跑步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需求</a:t>
            </a:r>
            <a:endParaRPr lang="zh-CN" altLang="en-US"/>
          </a:p>
          <a:p>
            <a:pPr lvl="1"/>
            <a:r>
              <a:rPr lang="en-US" altLang="zh-CN"/>
              <a:t>1.</a:t>
            </a:r>
            <a:r>
              <a:rPr lang="zh-CN" altLang="en-US" b="1"/>
              <a:t>小明</a:t>
            </a:r>
            <a:r>
              <a:rPr lang="zh-CN" altLang="en-US"/>
              <a:t> </a:t>
            </a:r>
            <a:r>
              <a:rPr lang="zh-CN" altLang="en-US" b="1"/>
              <a:t>体重</a:t>
            </a:r>
            <a:r>
              <a:rPr lang="zh-CN" altLang="en-US"/>
              <a:t> 75.0 公斤</a:t>
            </a:r>
            <a:endParaRPr lang="zh-CN" altLang="en-US"/>
          </a:p>
          <a:p>
            <a:pPr lvl="1"/>
            <a:r>
              <a:rPr lang="en-US" altLang="zh-CN"/>
              <a:t>2.</a:t>
            </a:r>
            <a:r>
              <a:rPr lang="zh-CN" altLang="en-US"/>
              <a:t>小明每次 </a:t>
            </a:r>
            <a:r>
              <a:rPr lang="zh-CN" altLang="en-US" b="1"/>
              <a:t>跑步</a:t>
            </a:r>
            <a:r>
              <a:rPr lang="zh-CN" altLang="en-US"/>
              <a:t> 会减肥 0.5 公斤</a:t>
            </a:r>
            <a:endParaRPr lang="zh-CN" altLang="en-US"/>
          </a:p>
          <a:p>
            <a:pPr lvl="1"/>
            <a:r>
              <a:rPr lang="en-US" altLang="zh-CN"/>
              <a:t>3.</a:t>
            </a:r>
            <a:r>
              <a:rPr lang="zh-CN" altLang="en-US"/>
              <a:t>小明每次 </a:t>
            </a:r>
            <a:r>
              <a:rPr lang="zh-CN" altLang="en-US" b="1"/>
              <a:t>吃东西</a:t>
            </a:r>
            <a:r>
              <a:rPr lang="zh-CN" altLang="en-US"/>
              <a:t> 体重增加 1 公斤</a:t>
            </a:r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 i="1"/>
          </a:p>
          <a:p>
            <a:pPr lvl="1"/>
            <a:r>
              <a:rPr lang="zh-CN" altLang="en-US" i="1"/>
              <a:t>提示：在 </a:t>
            </a:r>
            <a:r>
              <a:rPr lang="zh-CN" altLang="en-US" b="1" i="1"/>
              <a:t>对象的方法内部</a:t>
            </a:r>
            <a:r>
              <a:rPr lang="zh-CN" altLang="en-US" i="1"/>
              <a:t>，是可以 </a:t>
            </a:r>
            <a:r>
              <a:rPr lang="zh-CN" altLang="en-US" b="1" i="1"/>
              <a:t>直接访问对象的属性</a:t>
            </a:r>
            <a:r>
              <a:rPr lang="zh-CN" altLang="en-US" i="1"/>
              <a:t> 的</a:t>
            </a:r>
            <a:r>
              <a:rPr lang="zh-CN" altLang="en-US"/>
              <a:t>！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3225" y="3984625"/>
            <a:ext cx="3768090" cy="17227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30605" y="1481455"/>
            <a:ext cx="6784340" cy="48691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4000"/>
              <a:t>2.1 小明爱跑步扩展 —— 小美也爱跑步</a:t>
            </a:r>
            <a:endParaRPr lang="zh-CN" altLang="en-US" sz="40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需求</a:t>
            </a:r>
            <a:endParaRPr lang="zh-CN" altLang="en-US"/>
          </a:p>
          <a:p>
            <a:pPr lvl="1"/>
            <a:r>
              <a:rPr lang="zh-CN" altLang="en-US"/>
              <a:t>小明 和 小美 都爱跑步</a:t>
            </a:r>
            <a:endParaRPr lang="zh-CN" altLang="en-US"/>
          </a:p>
          <a:p>
            <a:pPr lvl="1"/>
            <a:r>
              <a:rPr lang="zh-CN" altLang="en-US"/>
              <a:t>小明 体重 75.0 公斤</a:t>
            </a:r>
            <a:endParaRPr lang="zh-CN" altLang="en-US"/>
          </a:p>
          <a:p>
            <a:pPr lvl="1"/>
            <a:r>
              <a:rPr lang="zh-CN" altLang="en-US"/>
              <a:t>小美 体重 45.0 公斤</a:t>
            </a:r>
            <a:endParaRPr lang="zh-CN" altLang="en-US"/>
          </a:p>
          <a:p>
            <a:pPr lvl="1"/>
            <a:r>
              <a:rPr lang="zh-CN" altLang="en-US"/>
              <a:t>每次 跑步 都会减少 0.5 公斤</a:t>
            </a:r>
            <a:endParaRPr lang="zh-CN" altLang="en-US"/>
          </a:p>
          <a:p>
            <a:pPr lvl="1"/>
            <a:r>
              <a:rPr lang="zh-CN" altLang="en-US"/>
              <a:t>每次 吃东西 都会增加 1 公斤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3220" y="2274570"/>
            <a:ext cx="3757295" cy="17037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44610" y="1546500"/>
            <a:ext cx="10515600" cy="4719546"/>
          </a:xfrm>
        </p:spPr>
        <p:txBody>
          <a:bodyPr/>
          <a:p>
            <a:r>
              <a:rPr lang="zh-CN" altLang="en-US"/>
              <a:t>提示</a:t>
            </a:r>
            <a:endParaRPr lang="zh-CN" altLang="en-US"/>
          </a:p>
          <a:p>
            <a:pPr lvl="1"/>
            <a:r>
              <a:rPr lang="zh-CN" altLang="en-US"/>
              <a:t>在 </a:t>
            </a:r>
            <a:r>
              <a:rPr lang="zh-CN" altLang="en-US" b="1"/>
              <a:t>对象的方法内部</a:t>
            </a:r>
            <a:r>
              <a:rPr lang="zh-CN" altLang="en-US"/>
              <a:t>，是可以 </a:t>
            </a:r>
            <a:r>
              <a:rPr lang="zh-CN" altLang="en-US" b="1"/>
              <a:t>直接访问对象的属性</a:t>
            </a:r>
            <a:r>
              <a:rPr lang="zh-CN" altLang="en-US"/>
              <a:t> 的</a:t>
            </a:r>
            <a:endParaRPr lang="zh-CN" altLang="en-US"/>
          </a:p>
          <a:p>
            <a:pPr lvl="1"/>
            <a:r>
              <a:rPr lang="zh-CN" altLang="en-US" b="1"/>
              <a:t>同一个类</a:t>
            </a:r>
            <a:r>
              <a:rPr lang="zh-CN" altLang="en-US"/>
              <a:t> 创建的 </a:t>
            </a:r>
            <a:r>
              <a:rPr lang="zh-CN" altLang="en-US" b="1"/>
              <a:t>多个对象</a:t>
            </a:r>
            <a:r>
              <a:rPr lang="zh-CN" altLang="en-US"/>
              <a:t> 之间，属性 </a:t>
            </a:r>
            <a:r>
              <a:rPr lang="zh-CN" altLang="en-US" b="1"/>
              <a:t>互不干扰</a:t>
            </a:r>
            <a:endParaRPr lang="zh-CN" altLang="en-US" b="1"/>
          </a:p>
        </p:txBody>
      </p:sp>
    </p:spTree>
    <p:custDataLst>
      <p:tags r:id="rId1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30605" y="1468120"/>
            <a:ext cx="7046595" cy="50571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4825" y="1546499"/>
            <a:ext cx="9501565" cy="4758048"/>
          </a:xfrm>
        </p:spPr>
        <p:txBody>
          <a:bodyPr/>
          <a:lstStyle/>
          <a:p>
            <a:r>
              <a:rPr lang="zh-CN" altLang="en-US" b="1" dirty="0"/>
              <a:t>特点</a:t>
            </a:r>
            <a:endParaRPr lang="zh-CN" altLang="en-US" dirty="0"/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注重 </a:t>
            </a:r>
            <a:r>
              <a:rPr lang="zh-CN" altLang="en-US" b="1" dirty="0"/>
              <a:t>步骤与过程</a:t>
            </a:r>
            <a:r>
              <a:rPr lang="zh-CN" altLang="en-US" dirty="0"/>
              <a:t>，不注重职责分工</a:t>
            </a:r>
            <a:endParaRPr lang="zh-CN" altLang="en-US" dirty="0"/>
          </a:p>
          <a:p>
            <a:pPr lvl="1"/>
            <a:r>
              <a:rPr lang="en-US" altLang="zh-CN" dirty="0"/>
              <a:t>2.</a:t>
            </a:r>
            <a:r>
              <a:rPr lang="zh-CN" altLang="en-US" dirty="0"/>
              <a:t>如果需求复杂，代码会变得很复杂</a:t>
            </a:r>
            <a:endParaRPr lang="zh-CN" altLang="en-US" dirty="0"/>
          </a:p>
          <a:p>
            <a:pPr lvl="1"/>
            <a:r>
              <a:rPr lang="en-US" altLang="zh-CN" b="1" dirty="0"/>
              <a:t>3.</a:t>
            </a:r>
            <a:r>
              <a:rPr lang="zh-CN" altLang="en-US" b="1" dirty="0"/>
              <a:t>开发复杂项目，没有固定的套路，开发难度很大！</a:t>
            </a:r>
            <a:endParaRPr lang="zh-CN" altLang="en-US" dirty="0"/>
          </a:p>
          <a:p>
            <a:endParaRPr lang="en-US" altLang="zh-CN" b="1" dirty="0"/>
          </a:p>
        </p:txBody>
      </p:sp>
    </p:spTree>
    <p:custDataLst>
      <p:tags r:id="rId1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03. 摆放家具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需求</a:t>
            </a:r>
            <a:endParaRPr lang="zh-CN" altLang="en-US"/>
          </a:p>
          <a:p>
            <a:pPr lvl="1"/>
            <a:r>
              <a:rPr lang="en-US" altLang="zh-CN"/>
              <a:t>1.</a:t>
            </a:r>
            <a:r>
              <a:rPr lang="zh-CN" altLang="en-US" b="1"/>
              <a:t>房子(House)</a:t>
            </a:r>
            <a:r>
              <a:rPr lang="zh-CN" altLang="en-US"/>
              <a:t> 有 </a:t>
            </a:r>
            <a:r>
              <a:rPr lang="zh-CN" altLang="en-US" b="1"/>
              <a:t>户型、总面积 </a:t>
            </a:r>
            <a:r>
              <a:rPr lang="zh-CN" altLang="en-US"/>
              <a:t>和 </a:t>
            </a:r>
            <a:r>
              <a:rPr lang="zh-CN" altLang="en-US" b="1"/>
              <a:t>家具名称列表</a:t>
            </a:r>
            <a:endParaRPr lang="zh-CN" altLang="en-US"/>
          </a:p>
          <a:p>
            <a:pPr lvl="2"/>
            <a:r>
              <a:rPr lang="zh-CN" altLang="en-US"/>
              <a:t>新房子没有任何的家具</a:t>
            </a:r>
            <a:endParaRPr lang="zh-CN" altLang="en-US"/>
          </a:p>
          <a:p>
            <a:pPr lvl="1"/>
            <a:r>
              <a:rPr lang="en-US" altLang="zh-CN"/>
              <a:t>2.</a:t>
            </a:r>
            <a:r>
              <a:rPr lang="zh-CN" altLang="en-US" b="1"/>
              <a:t>家具(HouseItem)</a:t>
            </a:r>
            <a:r>
              <a:rPr lang="zh-CN" altLang="en-US"/>
              <a:t> 有 </a:t>
            </a:r>
            <a:r>
              <a:rPr lang="zh-CN" altLang="en-US" b="1"/>
              <a:t>名字</a:t>
            </a:r>
            <a:r>
              <a:rPr lang="zh-CN" altLang="en-US"/>
              <a:t> 和 </a:t>
            </a:r>
            <a:r>
              <a:rPr lang="zh-CN" altLang="en-US" b="1"/>
              <a:t>占地面积</a:t>
            </a:r>
            <a:r>
              <a:rPr lang="zh-CN" altLang="en-US"/>
              <a:t>，其中</a:t>
            </a:r>
            <a:endParaRPr lang="zh-CN" altLang="en-US"/>
          </a:p>
          <a:p>
            <a:pPr lvl="2"/>
            <a:r>
              <a:rPr lang="zh-CN" altLang="en-US"/>
              <a:t>席梦思(bed) 占地 4 平米</a:t>
            </a:r>
            <a:endParaRPr lang="zh-CN" altLang="en-US"/>
          </a:p>
          <a:p>
            <a:pPr lvl="2"/>
            <a:r>
              <a:rPr lang="zh-CN" altLang="en-US"/>
              <a:t>衣柜(chest) 占地 2 平米</a:t>
            </a:r>
            <a:endParaRPr lang="zh-CN" altLang="en-US"/>
          </a:p>
          <a:p>
            <a:pPr lvl="2"/>
            <a:r>
              <a:rPr lang="zh-CN" altLang="en-US"/>
              <a:t>餐桌(table) 占地 1.5 平米</a:t>
            </a:r>
            <a:endParaRPr lang="zh-CN" altLang="en-US"/>
          </a:p>
          <a:p>
            <a:pPr lvl="1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1"/>
            <a:r>
              <a:rPr lang="en-US" altLang="zh-CN">
                <a:sym typeface="+mn-ea"/>
              </a:rPr>
              <a:t>3.</a:t>
            </a:r>
            <a:r>
              <a:rPr lang="zh-CN" altLang="en-US">
                <a:sym typeface="+mn-ea"/>
              </a:rPr>
              <a:t>将以上三件 </a:t>
            </a:r>
            <a:r>
              <a:rPr lang="zh-CN" altLang="en-US" b="1">
                <a:sym typeface="+mn-ea"/>
              </a:rPr>
              <a:t>家具</a:t>
            </a:r>
            <a:r>
              <a:rPr lang="zh-CN" altLang="en-US">
                <a:sym typeface="+mn-ea"/>
              </a:rPr>
              <a:t> 添加 到 </a:t>
            </a:r>
            <a:r>
              <a:rPr lang="zh-CN" altLang="en-US" b="1">
                <a:sym typeface="+mn-ea"/>
              </a:rPr>
              <a:t>房子</a:t>
            </a:r>
            <a:r>
              <a:rPr lang="zh-CN" altLang="en-US">
                <a:sym typeface="+mn-ea"/>
              </a:rPr>
              <a:t> 中</a:t>
            </a:r>
            <a:endParaRPr lang="zh-CN" altLang="en-US"/>
          </a:p>
          <a:p>
            <a:pPr lvl="1"/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打印房子时，要求输出：</a:t>
            </a:r>
            <a:r>
              <a:rPr lang="zh-CN" altLang="en-US" b="1">
                <a:sym typeface="+mn-ea"/>
              </a:rPr>
              <a:t>户型、总面积、剩余面积、家具名称列表</a:t>
            </a:r>
            <a:endParaRPr lang="zh-CN" altLang="en-US" b="1"/>
          </a:p>
          <a:p>
            <a:endParaRPr lang="zh-CN" altLang="en-US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1450" y="3439160"/>
            <a:ext cx="8019415" cy="18961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剩余面积</a:t>
            </a:r>
            <a:endParaRPr lang="zh-CN" altLang="en-US"/>
          </a:p>
          <a:p>
            <a:pPr lvl="1"/>
            <a:r>
              <a:rPr lang="en-US" altLang="zh-CN" sz="2400"/>
              <a:t>1.</a:t>
            </a:r>
            <a:r>
              <a:rPr lang="zh-CN" altLang="en-US" sz="2400"/>
              <a:t>在创建房子对象时，定义一个 </a:t>
            </a:r>
            <a:r>
              <a:rPr lang="zh-CN" altLang="en-US" sz="2400" b="1"/>
              <a:t>剩余面积的属性，初始值和总面积相等</a:t>
            </a:r>
            <a:endParaRPr lang="zh-CN" altLang="en-US" sz="2400" b="1"/>
          </a:p>
          <a:p>
            <a:pPr lvl="1"/>
            <a:r>
              <a:rPr lang="en-US" altLang="zh-CN" sz="2400"/>
              <a:t>2.</a:t>
            </a:r>
            <a:r>
              <a:rPr lang="zh-CN" altLang="en-US" sz="2400"/>
              <a:t>当调用 add_item 方法，向房间 </a:t>
            </a:r>
            <a:r>
              <a:rPr lang="zh-CN" altLang="en-US" sz="2400" b="1"/>
              <a:t>添加家具</a:t>
            </a:r>
            <a:r>
              <a:rPr lang="zh-CN" altLang="en-US" sz="2400"/>
              <a:t> 时，让 </a:t>
            </a:r>
            <a:r>
              <a:rPr lang="zh-CN" altLang="en-US" sz="2400" b="1"/>
              <a:t>剩余面积 -= 家具面积</a:t>
            </a:r>
            <a:endParaRPr lang="zh-CN" altLang="en-US" sz="2400" b="1"/>
          </a:p>
          <a:p>
            <a:pPr lvl="1"/>
            <a:endParaRPr lang="zh-CN" altLang="en-US" sz="2400" b="1"/>
          </a:p>
        </p:txBody>
      </p:sp>
    </p:spTree>
    <p:custDataLst>
      <p:tags r:id="rId1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lvl="1"/>
            <a:r>
              <a:rPr lang="zh-CN" altLang="en-US" sz="3200" b="1">
                <a:sym typeface="+mn-ea"/>
              </a:rPr>
              <a:t>思考：</a:t>
            </a:r>
            <a:r>
              <a:rPr lang="zh-CN" altLang="en-US" sz="3200">
                <a:sym typeface="+mn-ea"/>
              </a:rPr>
              <a:t>应该先开发哪一个类？</a:t>
            </a:r>
            <a:endParaRPr lang="zh-CN" altLang="en-US" sz="3200" b="1"/>
          </a:p>
          <a:p>
            <a:r>
              <a:rPr lang="zh-CN" altLang="en-US"/>
              <a:t>答案 —— </a:t>
            </a:r>
            <a:r>
              <a:rPr lang="zh-CN" altLang="en-US" b="1"/>
              <a:t>家具类</a:t>
            </a:r>
            <a:endParaRPr lang="zh-CN" altLang="en-US"/>
          </a:p>
          <a:p>
            <a:pPr lvl="1"/>
            <a:r>
              <a:rPr lang="en-US" altLang="zh-CN"/>
              <a:t>1.</a:t>
            </a:r>
            <a:r>
              <a:rPr lang="zh-CN" altLang="en-US"/>
              <a:t>家具简单</a:t>
            </a:r>
            <a:endParaRPr lang="zh-CN" altLang="en-US"/>
          </a:p>
          <a:p>
            <a:pPr lvl="1"/>
            <a:r>
              <a:rPr lang="en-US" altLang="zh-CN"/>
              <a:t>2.</a:t>
            </a:r>
            <a:r>
              <a:rPr lang="zh-CN" altLang="en-US"/>
              <a:t>房子要使用到家具，</a:t>
            </a:r>
            <a:r>
              <a:rPr lang="zh-CN" altLang="en-US" b="1"/>
              <a:t>被使用的类</a:t>
            </a:r>
            <a:r>
              <a:rPr lang="zh-CN" altLang="en-US"/>
              <a:t>，通常应该先开发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3.1 创建家具</a:t>
            </a:r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30605" y="1450340"/>
            <a:ext cx="7505700" cy="50571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b="1"/>
              <a:t>小结</a:t>
            </a:r>
            <a:endParaRPr lang="zh-CN" altLang="en-US" b="1"/>
          </a:p>
          <a:p>
            <a:pPr lvl="1"/>
            <a:r>
              <a:rPr lang="en-US" altLang="zh-CN"/>
              <a:t>1.</a:t>
            </a:r>
            <a:r>
              <a:rPr lang="zh-CN" altLang="en-US"/>
              <a:t>创建了一个 </a:t>
            </a:r>
            <a:r>
              <a:rPr lang="zh-CN" altLang="en-US" b="1"/>
              <a:t>家具类</a:t>
            </a:r>
            <a:r>
              <a:rPr lang="zh-CN" altLang="en-US"/>
              <a:t>，使用到 __init__ 和 __str__ 两个内置方法</a:t>
            </a:r>
            <a:endParaRPr lang="zh-CN" altLang="en-US"/>
          </a:p>
          <a:p>
            <a:pPr lvl="1"/>
            <a:r>
              <a:rPr lang="en-US" altLang="zh-CN"/>
              <a:t>2.</a:t>
            </a:r>
            <a:r>
              <a:rPr lang="zh-CN" altLang="en-US"/>
              <a:t>使用 </a:t>
            </a:r>
            <a:r>
              <a:rPr lang="zh-CN" altLang="en-US" b="1"/>
              <a:t>家具类</a:t>
            </a:r>
            <a:r>
              <a:rPr lang="zh-CN" altLang="en-US"/>
              <a:t> 创建了 </a:t>
            </a:r>
            <a:r>
              <a:rPr lang="zh-CN" altLang="en-US" b="1"/>
              <a:t>三个家具对象</a:t>
            </a:r>
            <a:r>
              <a:rPr lang="zh-CN" altLang="en-US"/>
              <a:t>，并且 </a:t>
            </a:r>
            <a:r>
              <a:rPr lang="zh-CN" altLang="en-US" b="1"/>
              <a:t>输出家具信息</a:t>
            </a:r>
            <a:endParaRPr lang="zh-CN" altLang="en-US" b="1"/>
          </a:p>
        </p:txBody>
      </p:sp>
    </p:spTree>
    <p:custDataLst>
      <p:tags r:id="rId1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3.2 创建房间</a:t>
            </a:r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30605" y="1480820"/>
            <a:ext cx="6590665" cy="50914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30605" y="1481455"/>
            <a:ext cx="4579620" cy="49790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3.3 添加家具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34450" y="1533800"/>
            <a:ext cx="10515600" cy="4719546"/>
          </a:xfrm>
        </p:spPr>
        <p:txBody>
          <a:bodyPr/>
          <a:p>
            <a:r>
              <a:rPr lang="zh-CN" altLang="en-US"/>
              <a:t>需求</a:t>
            </a:r>
            <a:endParaRPr lang="zh-CN" altLang="en-US"/>
          </a:p>
          <a:p>
            <a:pPr lvl="1"/>
            <a:r>
              <a:rPr lang="zh-CN" altLang="en-US"/>
              <a:t>1&gt; </a:t>
            </a:r>
            <a:r>
              <a:rPr lang="zh-CN" altLang="en-US" b="1"/>
              <a:t>判断 家具的面积 </a:t>
            </a:r>
            <a:r>
              <a:rPr lang="zh-CN" altLang="en-US"/>
              <a:t>是否 </a:t>
            </a:r>
            <a:r>
              <a:rPr lang="zh-CN" altLang="en-US" b="1"/>
              <a:t>超过剩余面积，如果超过</a:t>
            </a:r>
            <a:r>
              <a:rPr lang="zh-CN" altLang="en-US"/>
              <a:t>，提示不能添加这件家具</a:t>
            </a:r>
            <a:endParaRPr lang="zh-CN" altLang="en-US"/>
          </a:p>
          <a:p>
            <a:pPr lvl="1"/>
            <a:r>
              <a:rPr lang="zh-CN" altLang="en-US"/>
              <a:t>2&gt; 将 </a:t>
            </a:r>
            <a:r>
              <a:rPr lang="zh-CN" altLang="en-US" b="1"/>
              <a:t>家具的名称</a:t>
            </a:r>
            <a:r>
              <a:rPr lang="zh-CN" altLang="en-US"/>
              <a:t> 追加到 </a:t>
            </a:r>
            <a:r>
              <a:rPr lang="zh-CN" altLang="en-US" b="1"/>
              <a:t>家具名称列表</a:t>
            </a:r>
            <a:r>
              <a:rPr lang="zh-CN" altLang="en-US"/>
              <a:t> 中</a:t>
            </a:r>
            <a:endParaRPr lang="zh-CN" altLang="en-US"/>
          </a:p>
          <a:p>
            <a:pPr lvl="1"/>
            <a:r>
              <a:rPr lang="zh-CN" altLang="en-US"/>
              <a:t>3&gt; 用 </a:t>
            </a:r>
            <a:r>
              <a:rPr lang="zh-CN" altLang="en-US" b="1"/>
              <a:t>房子的剩余面积 - 家具面积</a:t>
            </a:r>
            <a:endParaRPr lang="zh-CN" altLang="en-US" b="1"/>
          </a:p>
        </p:txBody>
      </p:sp>
    </p:spTree>
    <p:custDataLst>
      <p:tags r:id="rId1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30605" y="1454785"/>
            <a:ext cx="5454015" cy="47193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4825" y="1546499"/>
            <a:ext cx="9501565" cy="4758048"/>
          </a:xfrm>
        </p:spPr>
        <p:txBody>
          <a:bodyPr/>
          <a:lstStyle/>
          <a:p>
            <a:endParaRPr lang="en-US" altLang="zh-CN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0300" y="1609063"/>
            <a:ext cx="8969707" cy="39817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30605" y="1480820"/>
            <a:ext cx="7272020" cy="47193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30605" y="1507490"/>
            <a:ext cx="4378960" cy="47193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3.4 小结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主程序只负责创建 </a:t>
            </a:r>
            <a:r>
              <a:rPr lang="zh-CN" altLang="en-US" b="1"/>
              <a:t>房子</a:t>
            </a:r>
            <a:r>
              <a:rPr lang="zh-CN" altLang="en-US"/>
              <a:t> 对象和 </a:t>
            </a:r>
            <a:r>
              <a:rPr lang="zh-CN" altLang="en-US" b="1"/>
              <a:t>家具</a:t>
            </a:r>
            <a:r>
              <a:rPr lang="zh-CN" altLang="en-US"/>
              <a:t> 对象</a:t>
            </a:r>
            <a:endParaRPr lang="zh-CN" altLang="en-US"/>
          </a:p>
          <a:p>
            <a:r>
              <a:rPr lang="zh-CN" altLang="en-US"/>
              <a:t>让 </a:t>
            </a:r>
            <a:r>
              <a:rPr lang="zh-CN" altLang="en-US" b="1"/>
              <a:t>房子</a:t>
            </a:r>
            <a:r>
              <a:rPr lang="zh-CN" altLang="en-US"/>
              <a:t> 对象调用 add_item 方法 </a:t>
            </a:r>
            <a:r>
              <a:rPr lang="zh-CN" altLang="en-US" b="1"/>
              <a:t>将家具添加到房子</a:t>
            </a:r>
            <a:r>
              <a:rPr lang="zh-CN" altLang="en-US"/>
              <a:t>中</a:t>
            </a:r>
            <a:endParaRPr lang="zh-CN" altLang="en-US"/>
          </a:p>
          <a:p>
            <a:r>
              <a:rPr lang="zh-CN" altLang="en-US" b="1"/>
              <a:t>面积计算、剩余面积、家具列表</a:t>
            </a:r>
            <a:r>
              <a:rPr lang="zh-CN" altLang="en-US"/>
              <a:t> 等处理都被 </a:t>
            </a:r>
            <a:r>
              <a:rPr lang="zh-CN" altLang="en-US" b="1"/>
              <a:t>封装</a:t>
            </a:r>
            <a:r>
              <a:rPr lang="zh-CN" altLang="en-US"/>
              <a:t> 到 </a:t>
            </a:r>
            <a:r>
              <a:rPr lang="zh-CN" altLang="en-US" b="1"/>
              <a:t>房子类的内部</a:t>
            </a:r>
            <a:endParaRPr lang="zh-CN" altLang="en-US" b="1"/>
          </a:p>
        </p:txBody>
      </p:sp>
    </p:spTree>
    <p:custDataLst>
      <p:tags r:id="rId1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面向对象封装案例 II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800"/>
              <a:t>目标</a:t>
            </a:r>
            <a:endParaRPr lang="zh-CN" altLang="en-US" sz="2800"/>
          </a:p>
          <a:p>
            <a:pPr lvl="1"/>
            <a:r>
              <a:rPr lang="en-US" altLang="zh-CN" sz="2400"/>
              <a:t>01 </a:t>
            </a:r>
            <a:r>
              <a:rPr lang="zh-CN" altLang="en-US" sz="2400"/>
              <a:t>士兵突击案例</a:t>
            </a:r>
            <a:endParaRPr lang="zh-CN" altLang="en-US" sz="2400"/>
          </a:p>
          <a:p>
            <a:pPr lvl="1"/>
            <a:r>
              <a:rPr lang="en-US" altLang="zh-CN" sz="2400"/>
              <a:t>02 </a:t>
            </a:r>
            <a:r>
              <a:rPr lang="zh-CN" altLang="en-US" sz="2400"/>
              <a:t>身份运算符</a:t>
            </a:r>
            <a:endParaRPr lang="zh-CN" altLang="en-US" sz="2400"/>
          </a:p>
        </p:txBody>
      </p:sp>
    </p:spTree>
    <p:custDataLst>
      <p:tags r:id="rId1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封装</a:t>
            </a:r>
            <a:endParaRPr lang="zh-CN" altLang="en-US"/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封装</a:t>
            </a:r>
            <a:r>
              <a:rPr lang="zh-CN" altLang="en-US"/>
              <a:t> 是面向对象编程的一大特点</a:t>
            </a:r>
            <a:endParaRPr lang="zh-CN" altLang="en-US"/>
          </a:p>
          <a:p>
            <a:pPr lvl="1"/>
            <a:r>
              <a:rPr lang="zh-CN" altLang="en-US"/>
              <a:t>面向对象编程的 </a:t>
            </a:r>
            <a:r>
              <a:rPr lang="zh-CN" altLang="en-US">
                <a:solidFill>
                  <a:srgbClr val="FF0000"/>
                </a:solidFill>
              </a:rPr>
              <a:t>第一步</a:t>
            </a:r>
            <a:r>
              <a:rPr lang="zh-CN" altLang="en-US"/>
              <a:t> —— 将 </a:t>
            </a:r>
            <a:r>
              <a:rPr lang="zh-CN" altLang="en-US">
                <a:solidFill>
                  <a:srgbClr val="FF0000"/>
                </a:solidFill>
              </a:rPr>
              <a:t>属性</a:t>
            </a:r>
            <a:r>
              <a:rPr lang="zh-CN" altLang="en-US"/>
              <a:t> 和 </a:t>
            </a:r>
            <a:r>
              <a:rPr lang="zh-CN" altLang="en-US">
                <a:solidFill>
                  <a:srgbClr val="FF0000"/>
                </a:solidFill>
              </a:rPr>
              <a:t>方法</a:t>
            </a:r>
            <a:r>
              <a:rPr lang="zh-CN" altLang="en-US"/>
              <a:t> 封装 到一个抽象的 类 中</a:t>
            </a:r>
            <a:endParaRPr lang="zh-CN" altLang="en-US"/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外界</a:t>
            </a:r>
            <a:r>
              <a:rPr lang="zh-CN" altLang="en-US"/>
              <a:t> 使用 </a:t>
            </a:r>
            <a:r>
              <a:rPr lang="zh-CN" altLang="en-US">
                <a:solidFill>
                  <a:srgbClr val="FF0000"/>
                </a:solidFill>
              </a:rPr>
              <a:t>类</a:t>
            </a:r>
            <a:r>
              <a:rPr lang="zh-CN" altLang="en-US"/>
              <a:t> 创建 </a:t>
            </a:r>
            <a:r>
              <a:rPr lang="zh-CN" altLang="en-US">
                <a:solidFill>
                  <a:srgbClr val="FF0000"/>
                </a:solidFill>
              </a:rPr>
              <a:t>对象</a:t>
            </a:r>
            <a:r>
              <a:rPr lang="zh-CN" altLang="en-US"/>
              <a:t>，然后 </a:t>
            </a:r>
            <a:r>
              <a:rPr lang="zh-CN" altLang="en-US">
                <a:solidFill>
                  <a:srgbClr val="FF0000"/>
                </a:solidFill>
              </a:rPr>
              <a:t>让对象调用方法</a:t>
            </a:r>
            <a:endParaRPr lang="zh-CN" altLang="en-US"/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对象方法的细节</a:t>
            </a:r>
            <a:r>
              <a:rPr lang="zh-CN" altLang="en-US"/>
              <a:t> 都被 </a:t>
            </a:r>
            <a:r>
              <a:rPr lang="zh-CN" altLang="en-US">
                <a:solidFill>
                  <a:srgbClr val="FF0000"/>
                </a:solidFill>
              </a:rPr>
              <a:t>封装</a:t>
            </a:r>
            <a:r>
              <a:rPr lang="zh-CN" altLang="en-US"/>
              <a:t> 在 </a:t>
            </a:r>
            <a:r>
              <a:rPr lang="zh-CN" altLang="en-US">
                <a:solidFill>
                  <a:srgbClr val="FF0000"/>
                </a:solidFill>
              </a:rPr>
              <a:t>类的内部</a:t>
            </a:r>
            <a:endParaRPr lang="zh-CN" altLang="en-US"/>
          </a:p>
          <a:p>
            <a:r>
              <a:rPr lang="zh-CN" altLang="en-US" i="1"/>
              <a:t>一个对象的 </a:t>
            </a:r>
            <a:r>
              <a:rPr lang="zh-CN" altLang="en-US" i="1">
                <a:solidFill>
                  <a:srgbClr val="FF0000"/>
                </a:solidFill>
              </a:rPr>
              <a:t>属性</a:t>
            </a:r>
            <a:r>
              <a:rPr lang="zh-CN" altLang="en-US" i="1"/>
              <a:t> 可以是 </a:t>
            </a:r>
            <a:r>
              <a:rPr lang="zh-CN" altLang="en-US" i="1">
                <a:solidFill>
                  <a:srgbClr val="FF0000"/>
                </a:solidFill>
              </a:rPr>
              <a:t>另外一个类创建的对象</a:t>
            </a:r>
            <a:endParaRPr lang="zh-CN" altLang="en-US" i="1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01. 士兵突击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需求</a:t>
            </a:r>
            <a:endParaRPr lang="zh-CN" altLang="en-US"/>
          </a:p>
          <a:p>
            <a:pPr lvl="1"/>
            <a:r>
              <a:rPr lang="zh-CN" altLang="en-US"/>
              <a:t>士兵 许三多 有一把 AK47</a:t>
            </a:r>
            <a:endParaRPr lang="zh-CN" altLang="en-US"/>
          </a:p>
          <a:p>
            <a:pPr lvl="1"/>
            <a:r>
              <a:rPr lang="zh-CN" altLang="en-US"/>
              <a:t>士兵 可以 开火</a:t>
            </a:r>
            <a:endParaRPr lang="zh-CN" altLang="en-US"/>
          </a:p>
          <a:p>
            <a:pPr lvl="1"/>
            <a:r>
              <a:rPr lang="zh-CN" altLang="en-US"/>
              <a:t>枪 能够 发射 子弹</a:t>
            </a:r>
            <a:endParaRPr lang="zh-CN" altLang="en-US"/>
          </a:p>
          <a:p>
            <a:pPr lvl="1"/>
            <a:r>
              <a:rPr lang="zh-CN" altLang="en-US"/>
              <a:t>枪 装填 装填子弹 —— 增加子弹数量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1760" y="4591050"/>
            <a:ext cx="8301990" cy="17653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1.1 开发枪类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shoot 方法需求</a:t>
            </a:r>
            <a:endParaRPr lang="zh-CN" altLang="en-US"/>
          </a:p>
          <a:p>
            <a:pPr lvl="1"/>
            <a:r>
              <a:rPr lang="zh-CN" altLang="en-US"/>
              <a:t>1&gt; 判断是否有子弹，没有子弹无法射击</a:t>
            </a:r>
            <a:endParaRPr lang="zh-CN" altLang="en-US"/>
          </a:p>
          <a:p>
            <a:pPr lvl="1"/>
            <a:r>
              <a:rPr lang="zh-CN" altLang="en-US"/>
              <a:t>2&gt; 使用 print 提示射击，并且输出子弹数量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30605" y="1468120"/>
            <a:ext cx="6174105" cy="497014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30605" y="1567180"/>
            <a:ext cx="10515600" cy="30626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1.2 开发士兵类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假设：每一个新兵 都 </a:t>
            </a:r>
            <a:r>
              <a:rPr lang="zh-CN" altLang="en-US">
                <a:solidFill>
                  <a:srgbClr val="FF0000"/>
                </a:solidFill>
              </a:rPr>
              <a:t>没有枪</a:t>
            </a:r>
            <a:endParaRPr lang="zh-CN" altLang="en-US"/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定义没有初始值的属性</a:t>
            </a:r>
            <a:endParaRPr lang="zh-CN" altLang="en-US">
              <a:solidFill>
                <a:srgbClr val="FF0000"/>
              </a:solidFill>
            </a:endParaRPr>
          </a:p>
          <a:p>
            <a:pPr lvl="1"/>
            <a:r>
              <a:rPr lang="zh-CN" altLang="en-US"/>
              <a:t>在定义属性时，如果 </a:t>
            </a:r>
            <a:r>
              <a:rPr lang="zh-CN" altLang="en-US">
                <a:solidFill>
                  <a:srgbClr val="FF0000"/>
                </a:solidFill>
              </a:rPr>
              <a:t>不知道设置什么初始值</a:t>
            </a:r>
            <a:r>
              <a:rPr lang="zh-CN" altLang="en-US"/>
              <a:t>，可以设置为 None</a:t>
            </a:r>
            <a:endParaRPr lang="zh-CN" altLang="en-US"/>
          </a:p>
          <a:p>
            <a:pPr lvl="2"/>
            <a:r>
              <a:rPr lang="zh-CN" altLang="en-US"/>
              <a:t>None </a:t>
            </a:r>
            <a:r>
              <a:rPr lang="zh-CN" altLang="en-US">
                <a:solidFill>
                  <a:srgbClr val="FF0000"/>
                </a:solidFill>
              </a:rPr>
              <a:t>关键字</a:t>
            </a:r>
            <a:r>
              <a:rPr lang="zh-CN" altLang="en-US"/>
              <a:t> 表示 </a:t>
            </a:r>
            <a:r>
              <a:rPr lang="zh-CN" altLang="en-US">
                <a:solidFill>
                  <a:srgbClr val="FF0000"/>
                </a:solidFill>
              </a:rPr>
              <a:t>什么都没有</a:t>
            </a:r>
            <a:endParaRPr lang="zh-CN" altLang="en-US"/>
          </a:p>
          <a:p>
            <a:pPr lvl="2"/>
            <a:r>
              <a:rPr lang="zh-CN" altLang="en-US"/>
              <a:t>表示一个 </a:t>
            </a:r>
            <a:r>
              <a:rPr lang="zh-CN" altLang="en-US">
                <a:solidFill>
                  <a:srgbClr val="FF0000"/>
                </a:solidFill>
              </a:rPr>
              <a:t>空对象，没有方法和属性，是一个特殊的常量</a:t>
            </a:r>
            <a:endParaRPr lang="zh-CN" altLang="en-US"/>
          </a:p>
          <a:p>
            <a:pPr lvl="2"/>
            <a:r>
              <a:rPr lang="zh-CN" altLang="en-US"/>
              <a:t>可以将 None 赋值给任何一个变量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4825" y="1546499"/>
            <a:ext cx="9501565" cy="4758048"/>
          </a:xfrm>
        </p:spPr>
        <p:txBody>
          <a:bodyPr/>
          <a:lstStyle/>
          <a:p>
            <a:r>
              <a:rPr lang="en-US" altLang="zh-CN" b="1" dirty="0"/>
              <a:t>2) </a:t>
            </a:r>
            <a:r>
              <a:rPr lang="zh-CN" altLang="en-US" b="1" dirty="0"/>
              <a:t>面向对象 </a:t>
            </a:r>
            <a:r>
              <a:rPr lang="en-US" altLang="zh-CN" b="1" dirty="0"/>
              <a:t>—— </a:t>
            </a:r>
            <a:r>
              <a:rPr lang="zh-CN" altLang="en-US" b="1" dirty="0"/>
              <a:t>谁来做？</a:t>
            </a:r>
            <a:endParaRPr lang="zh-CN" altLang="en-US" b="1" dirty="0"/>
          </a:p>
          <a:p>
            <a:pPr lvl="1"/>
            <a:r>
              <a:rPr lang="zh-CN" altLang="en-US" i="1" dirty="0"/>
              <a:t>相比较函数，</a:t>
            </a:r>
            <a:r>
              <a:rPr lang="zh-CN" altLang="en-US" b="1" i="1" dirty="0"/>
              <a:t>面向对象</a:t>
            </a:r>
            <a:r>
              <a:rPr lang="zh-CN" altLang="en-US" i="1" dirty="0"/>
              <a:t> 是 </a:t>
            </a:r>
            <a:r>
              <a:rPr lang="zh-CN" altLang="en-US" b="1" i="1" dirty="0"/>
              <a:t>更大</a:t>
            </a:r>
            <a:r>
              <a:rPr lang="zh-CN" altLang="en-US" i="1" dirty="0"/>
              <a:t> 的 </a:t>
            </a:r>
            <a:r>
              <a:rPr lang="zh-CN" altLang="en-US" b="1" i="1" dirty="0"/>
              <a:t>封装</a:t>
            </a:r>
            <a:r>
              <a:rPr lang="zh-CN" altLang="en-US" i="1" dirty="0"/>
              <a:t>，根据 </a:t>
            </a:r>
            <a:r>
              <a:rPr lang="zh-CN" altLang="en-US" b="1" i="1" dirty="0"/>
              <a:t>职责</a:t>
            </a:r>
            <a:r>
              <a:rPr lang="zh-CN" altLang="en-US" i="1" dirty="0"/>
              <a:t> 在 </a:t>
            </a:r>
            <a:r>
              <a:rPr lang="zh-CN" altLang="en-US" b="1" i="1" dirty="0"/>
              <a:t>一个对象中 封装 多个方法</a:t>
            </a:r>
            <a:endParaRPr lang="en-US" altLang="zh-CN" b="1" i="1" dirty="0"/>
          </a:p>
          <a:p>
            <a:pPr lvl="1"/>
            <a:r>
              <a:rPr lang="en-US" altLang="zh-CN" sz="2400" dirty="0"/>
              <a:t>1.</a:t>
            </a:r>
            <a:r>
              <a:rPr lang="zh-CN" altLang="en-US" sz="2400" dirty="0"/>
              <a:t>在完成某一个需求前，首先确定 </a:t>
            </a:r>
            <a:r>
              <a:rPr lang="zh-CN" altLang="en-US" sz="2400" b="1" dirty="0"/>
              <a:t>职责</a:t>
            </a:r>
            <a:r>
              <a:rPr lang="zh-CN" altLang="en-US" sz="2400" dirty="0"/>
              <a:t> </a:t>
            </a:r>
            <a:r>
              <a:rPr lang="en-US" altLang="zh-CN" sz="2400" dirty="0"/>
              <a:t>—— </a:t>
            </a:r>
            <a:r>
              <a:rPr lang="zh-CN" altLang="en-US" sz="2400" b="1" dirty="0"/>
              <a:t>要做的事情（方法）</a:t>
            </a:r>
            <a:endParaRPr lang="zh-CN" altLang="en-US" sz="2400" dirty="0"/>
          </a:p>
          <a:p>
            <a:pPr lvl="1"/>
            <a:r>
              <a:rPr lang="en-US" altLang="zh-CN" sz="2400" dirty="0"/>
              <a:t>2.</a:t>
            </a:r>
            <a:r>
              <a:rPr lang="zh-CN" altLang="en-US" sz="2400" dirty="0"/>
              <a:t>根据 </a:t>
            </a:r>
            <a:r>
              <a:rPr lang="zh-CN" altLang="en-US" sz="2400" b="1" dirty="0"/>
              <a:t>职责</a:t>
            </a:r>
            <a:r>
              <a:rPr lang="zh-CN" altLang="en-US" sz="2400" dirty="0"/>
              <a:t> 确定不同的 </a:t>
            </a:r>
            <a:r>
              <a:rPr lang="zh-CN" altLang="en-US" sz="2400" b="1" dirty="0"/>
              <a:t>对象</a:t>
            </a:r>
            <a:r>
              <a:rPr lang="zh-CN" altLang="en-US" sz="2400" dirty="0"/>
              <a:t>，在 </a:t>
            </a:r>
            <a:r>
              <a:rPr lang="zh-CN" altLang="en-US" sz="2400" b="1" dirty="0"/>
              <a:t>对象</a:t>
            </a:r>
            <a:r>
              <a:rPr lang="zh-CN" altLang="en-US" sz="2400" dirty="0"/>
              <a:t> 内部封装不同的 </a:t>
            </a:r>
            <a:r>
              <a:rPr lang="zh-CN" altLang="en-US" sz="2400" b="1" dirty="0"/>
              <a:t>方法</a:t>
            </a:r>
            <a:r>
              <a:rPr lang="zh-CN" altLang="en-US" sz="2400" dirty="0"/>
              <a:t>（多个）</a:t>
            </a:r>
            <a:endParaRPr lang="zh-CN" altLang="en-US" sz="2400" dirty="0"/>
          </a:p>
          <a:p>
            <a:pPr lvl="1"/>
            <a:r>
              <a:rPr lang="en-US" altLang="zh-CN" sz="2400" dirty="0"/>
              <a:t>3.</a:t>
            </a:r>
            <a:r>
              <a:rPr lang="zh-CN" altLang="en-US" sz="2400" dirty="0"/>
              <a:t>最后完成的代码，就是顺序地让 </a:t>
            </a:r>
            <a:r>
              <a:rPr lang="zh-CN" altLang="en-US" sz="2400" b="1" dirty="0"/>
              <a:t>不同的对象</a:t>
            </a:r>
            <a:r>
              <a:rPr lang="zh-CN" altLang="en-US" sz="2400" dirty="0"/>
              <a:t> 调用 </a:t>
            </a:r>
            <a:r>
              <a:rPr lang="zh-CN" altLang="en-US" sz="2400" b="1" dirty="0"/>
              <a:t>不同的方法</a:t>
            </a:r>
            <a:endParaRPr lang="zh-CN" altLang="en-US" sz="2400" dirty="0"/>
          </a:p>
          <a:p>
            <a:pPr lvl="1"/>
            <a:endParaRPr lang="zh-CN" altLang="en-US" sz="2400" b="1" dirty="0"/>
          </a:p>
        </p:txBody>
      </p:sp>
    </p:spTree>
    <p:custDataLst>
      <p:tags r:id="rId1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fire 方法需求</a:t>
            </a:r>
            <a:endParaRPr lang="zh-CN" altLang="en-US"/>
          </a:p>
          <a:p>
            <a:pPr lvl="1"/>
            <a:r>
              <a:rPr lang="zh-CN" altLang="en-US"/>
              <a:t>1&gt; 判断是否有枪，没有枪没法冲锋</a:t>
            </a:r>
            <a:endParaRPr lang="zh-CN" altLang="en-US"/>
          </a:p>
          <a:p>
            <a:pPr lvl="1"/>
            <a:r>
              <a:rPr lang="zh-CN" altLang="en-US"/>
              <a:t>2&gt; 喊一声口号</a:t>
            </a:r>
            <a:endParaRPr lang="zh-CN" altLang="en-US"/>
          </a:p>
          <a:p>
            <a:pPr lvl="1"/>
            <a:r>
              <a:rPr lang="zh-CN" altLang="en-US"/>
              <a:t>3&gt; 装填子弹</a:t>
            </a:r>
            <a:endParaRPr lang="zh-CN" altLang="en-US"/>
          </a:p>
          <a:p>
            <a:pPr lvl="1"/>
            <a:r>
              <a:rPr lang="zh-CN" altLang="en-US"/>
              <a:t>4&gt; 射击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30605" y="1468755"/>
            <a:ext cx="3348355" cy="50539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完整代码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30605" y="1468120"/>
            <a:ext cx="7264400" cy="51485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30605" y="1481455"/>
            <a:ext cx="5309235" cy="50965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30605" y="1508125"/>
            <a:ext cx="4824730" cy="34677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小结</a:t>
            </a:r>
            <a:endParaRPr lang="zh-CN" altLang="en-US"/>
          </a:p>
          <a:p>
            <a:pPr lvl="1"/>
            <a:r>
              <a:rPr lang="en-US" altLang="zh-CN"/>
              <a:t>1. </a:t>
            </a:r>
            <a:r>
              <a:rPr lang="zh-CN" altLang="en-US"/>
              <a:t>创建了一个 </a:t>
            </a:r>
            <a:r>
              <a:rPr lang="zh-CN" altLang="en-US">
                <a:solidFill>
                  <a:srgbClr val="FF0000"/>
                </a:solidFill>
              </a:rPr>
              <a:t>士兵类</a:t>
            </a:r>
            <a:r>
              <a:rPr lang="zh-CN" altLang="en-US"/>
              <a:t>，使用到 __init__ 内置方法</a:t>
            </a:r>
            <a:endParaRPr lang="zh-CN" altLang="en-US"/>
          </a:p>
          <a:p>
            <a:pPr lvl="1"/>
            <a:r>
              <a:rPr lang="en-US" altLang="zh-CN"/>
              <a:t>2. </a:t>
            </a:r>
            <a:r>
              <a:rPr lang="zh-CN" altLang="en-US"/>
              <a:t>在定义属性时，如果 </a:t>
            </a:r>
            <a:r>
              <a:rPr lang="zh-CN" altLang="en-US">
                <a:solidFill>
                  <a:srgbClr val="FF0000"/>
                </a:solidFill>
              </a:rPr>
              <a:t>不知道设置什么初始值</a:t>
            </a:r>
            <a:r>
              <a:rPr lang="zh-CN" altLang="en-US"/>
              <a:t>，可以设置为 None</a:t>
            </a:r>
            <a:endParaRPr lang="zh-CN" altLang="en-US"/>
          </a:p>
          <a:p>
            <a:pPr lvl="1"/>
            <a:r>
              <a:rPr lang="en-US" altLang="zh-CN"/>
              <a:t>3. </a:t>
            </a:r>
            <a:r>
              <a:rPr lang="zh-CN" altLang="en-US"/>
              <a:t>在 </a:t>
            </a:r>
            <a:r>
              <a:rPr lang="zh-CN" altLang="en-US">
                <a:solidFill>
                  <a:srgbClr val="FF0000"/>
                </a:solidFill>
              </a:rPr>
              <a:t>封装的</a:t>
            </a:r>
            <a:r>
              <a:rPr lang="zh-CN" altLang="en-US"/>
              <a:t> 方法内部，还可以让 </a:t>
            </a:r>
            <a:r>
              <a:rPr lang="zh-CN" altLang="en-US">
                <a:solidFill>
                  <a:srgbClr val="FF0000"/>
                </a:solidFill>
              </a:rPr>
              <a:t>自己的 使用其他类创建的对象属性</a:t>
            </a:r>
            <a:r>
              <a:rPr lang="zh-CN" altLang="en-US"/>
              <a:t> 调用已经 </a:t>
            </a:r>
            <a:r>
              <a:rPr lang="zh-CN" altLang="en-US">
                <a:solidFill>
                  <a:srgbClr val="FF0000"/>
                </a:solidFill>
              </a:rPr>
              <a:t>封装好的方法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PA" val="v3.0.0"/>
</p:tagLst>
</file>

<file path=ppt/tags/tag10.xml><?xml version="1.0" encoding="utf-8"?>
<p:tagLst xmlns:p="http://schemas.openxmlformats.org/presentationml/2006/main">
  <p:tag name="KSO_WM_SPECIAL_SOURCE" val="bdnull"/>
</p:tagLst>
</file>

<file path=ppt/tags/tag100.xml><?xml version="1.0" encoding="utf-8"?>
<p:tagLst xmlns:p="http://schemas.openxmlformats.org/presentationml/2006/main">
  <p:tag name="KSO_WM_SPECIAL_SOURCE" val="bdnull"/>
</p:tagLst>
</file>

<file path=ppt/tags/tag101.xml><?xml version="1.0" encoding="utf-8"?>
<p:tagLst xmlns:p="http://schemas.openxmlformats.org/presentationml/2006/main">
  <p:tag name="KSO_WM_SPECIAL_SOURCE" val="bdnull"/>
</p:tagLst>
</file>

<file path=ppt/tags/tag102.xml><?xml version="1.0" encoding="utf-8"?>
<p:tagLst xmlns:p="http://schemas.openxmlformats.org/presentationml/2006/main">
  <p:tag name="KSO_WM_SPECIAL_SOURCE" val="bdnull"/>
</p:tagLst>
</file>

<file path=ppt/tags/tag103.xml><?xml version="1.0" encoding="utf-8"?>
<p:tagLst xmlns:p="http://schemas.openxmlformats.org/presentationml/2006/main">
  <p:tag name="KSO_WM_SPECIAL_SOURCE" val="bdnull"/>
</p:tagLst>
</file>

<file path=ppt/tags/tag104.xml><?xml version="1.0" encoding="utf-8"?>
<p:tagLst xmlns:p="http://schemas.openxmlformats.org/presentationml/2006/main">
  <p:tag name="KSO_WM_SPECIAL_SOURCE" val="bdnull"/>
</p:tagLst>
</file>

<file path=ppt/tags/tag105.xml><?xml version="1.0" encoding="utf-8"?>
<p:tagLst xmlns:p="http://schemas.openxmlformats.org/presentationml/2006/main">
  <p:tag name="KSO_WM_SPECIAL_SOURCE" val="bdnull"/>
</p:tagLst>
</file>

<file path=ppt/tags/tag106.xml><?xml version="1.0" encoding="utf-8"?>
<p:tagLst xmlns:p="http://schemas.openxmlformats.org/presentationml/2006/main">
  <p:tag name="KSO_WM_SPECIAL_SOURCE" val="bdnull"/>
</p:tagLst>
</file>

<file path=ppt/tags/tag107.xml><?xml version="1.0" encoding="utf-8"?>
<p:tagLst xmlns:p="http://schemas.openxmlformats.org/presentationml/2006/main">
  <p:tag name="KSO_WM_SPECIAL_SOURCE" val="bdnull"/>
</p:tagLst>
</file>

<file path=ppt/tags/tag108.xml><?xml version="1.0" encoding="utf-8"?>
<p:tagLst xmlns:p="http://schemas.openxmlformats.org/presentationml/2006/main">
  <p:tag name="KSO_WM_SPECIAL_SOURCE" val="bdnull"/>
</p:tagLst>
</file>

<file path=ppt/tags/tag109.xml><?xml version="1.0" encoding="utf-8"?>
<p:tagLst xmlns:p="http://schemas.openxmlformats.org/presentationml/2006/main">
  <p:tag name="KSO_WM_SPECIAL_SOURCE" val="bdnull"/>
</p:tagLst>
</file>

<file path=ppt/tags/tag11.xml><?xml version="1.0" encoding="utf-8"?>
<p:tagLst xmlns:p="http://schemas.openxmlformats.org/presentationml/2006/main">
  <p:tag name="KSO_WM_SPECIAL_SOURCE" val="bdnull"/>
</p:tagLst>
</file>

<file path=ppt/tags/tag110.xml><?xml version="1.0" encoding="utf-8"?>
<p:tagLst xmlns:p="http://schemas.openxmlformats.org/presentationml/2006/main">
  <p:tag name="KSO_WM_SPECIAL_SOURCE" val="bdnull"/>
</p:tagLst>
</file>

<file path=ppt/tags/tag111.xml><?xml version="1.0" encoding="utf-8"?>
<p:tagLst xmlns:p="http://schemas.openxmlformats.org/presentationml/2006/main">
  <p:tag name="KSO_WM_SPECIAL_SOURCE" val="bdnull"/>
</p:tagLst>
</file>

<file path=ppt/tags/tag112.xml><?xml version="1.0" encoding="utf-8"?>
<p:tagLst xmlns:p="http://schemas.openxmlformats.org/presentationml/2006/main">
  <p:tag name="KSO_WM_SPECIAL_SOURCE" val="bdnull"/>
</p:tagLst>
</file>

<file path=ppt/tags/tag113.xml><?xml version="1.0" encoding="utf-8"?>
<p:tagLst xmlns:p="http://schemas.openxmlformats.org/presentationml/2006/main">
  <p:tag name="KSO_WM_SPECIAL_SOURCE" val="bdnull"/>
</p:tagLst>
</file>

<file path=ppt/tags/tag114.xml><?xml version="1.0" encoding="utf-8"?>
<p:tagLst xmlns:p="http://schemas.openxmlformats.org/presentationml/2006/main">
  <p:tag name="KSO_WM_SPECIAL_SOURCE" val="bdnull"/>
</p:tagLst>
</file>

<file path=ppt/tags/tag115.xml><?xml version="1.0" encoding="utf-8"?>
<p:tagLst xmlns:p="http://schemas.openxmlformats.org/presentationml/2006/main">
  <p:tag name="KSO_WM_SPECIAL_SOURCE" val="bdnull"/>
</p:tagLst>
</file>

<file path=ppt/tags/tag116.xml><?xml version="1.0" encoding="utf-8"?>
<p:tagLst xmlns:p="http://schemas.openxmlformats.org/presentationml/2006/main">
  <p:tag name="KSO_WM_SPECIAL_SOURCE" val="bdnull"/>
</p:tagLst>
</file>

<file path=ppt/tags/tag12.xml><?xml version="1.0" encoding="utf-8"?>
<p:tagLst xmlns:p="http://schemas.openxmlformats.org/presentationml/2006/main">
  <p:tag name="KSO_WM_SPECIAL_SOURCE" val="bdnull"/>
</p:tagLst>
</file>

<file path=ppt/tags/tag13.xml><?xml version="1.0" encoding="utf-8"?>
<p:tagLst xmlns:p="http://schemas.openxmlformats.org/presentationml/2006/main">
  <p:tag name="KSO_WM_SPECIAL_SOURCE" val="bdnull"/>
</p:tagLst>
</file>

<file path=ppt/tags/tag14.xml><?xml version="1.0" encoding="utf-8"?>
<p:tagLst xmlns:p="http://schemas.openxmlformats.org/presentationml/2006/main">
  <p:tag name="KSO_WM_SPECIAL_SOURCE" val="bdnull"/>
</p:tagLst>
</file>

<file path=ppt/tags/tag15.xml><?xml version="1.0" encoding="utf-8"?>
<p:tagLst xmlns:p="http://schemas.openxmlformats.org/presentationml/2006/main">
  <p:tag name="KSO_WM_SPECIAL_SOURCE" val="bdnull"/>
</p:tagLst>
</file>

<file path=ppt/tags/tag16.xml><?xml version="1.0" encoding="utf-8"?>
<p:tagLst xmlns:p="http://schemas.openxmlformats.org/presentationml/2006/main">
  <p:tag name="KSO_WM_SPECIAL_SOURCE" val="bdnull"/>
</p:tagLst>
</file>

<file path=ppt/tags/tag17.xml><?xml version="1.0" encoding="utf-8"?>
<p:tagLst xmlns:p="http://schemas.openxmlformats.org/presentationml/2006/main">
  <p:tag name="KSO_WM_SPECIAL_SOURCE" val="bdnull"/>
</p:tagLst>
</file>

<file path=ppt/tags/tag18.xml><?xml version="1.0" encoding="utf-8"?>
<p:tagLst xmlns:p="http://schemas.openxmlformats.org/presentationml/2006/main">
  <p:tag name="KSO_WM_SPECIAL_SOURCE" val="bdnull"/>
</p:tagLst>
</file>

<file path=ppt/tags/tag19.xml><?xml version="1.0" encoding="utf-8"?>
<p:tagLst xmlns:p="http://schemas.openxmlformats.org/presentationml/2006/main">
  <p:tag name="KSO_WM_SPECIAL_SOURCE" val="bdnull"/>
</p:tagLst>
</file>

<file path=ppt/tags/tag2.xml><?xml version="1.0" encoding="utf-8"?>
<p:tagLst xmlns:p="http://schemas.openxmlformats.org/presentationml/2006/main">
  <p:tag name="PA" val="v3.0.0"/>
</p:tagLst>
</file>

<file path=ppt/tags/tag20.xml><?xml version="1.0" encoding="utf-8"?>
<p:tagLst xmlns:p="http://schemas.openxmlformats.org/presentationml/2006/main">
  <p:tag name="KSO_WM_SPECIAL_SOURCE" val="bdnull"/>
</p:tagLst>
</file>

<file path=ppt/tags/tag21.xml><?xml version="1.0" encoding="utf-8"?>
<p:tagLst xmlns:p="http://schemas.openxmlformats.org/presentationml/2006/main">
  <p:tag name="KSO_WM_SPECIAL_SOURCE" val="bdnull"/>
</p:tagLst>
</file>

<file path=ppt/tags/tag22.xml><?xml version="1.0" encoding="utf-8"?>
<p:tagLst xmlns:p="http://schemas.openxmlformats.org/presentationml/2006/main">
  <p:tag name="KSO_WM_SPECIAL_SOURCE" val="bdnull"/>
</p:tagLst>
</file>

<file path=ppt/tags/tag23.xml><?xml version="1.0" encoding="utf-8"?>
<p:tagLst xmlns:p="http://schemas.openxmlformats.org/presentationml/2006/main">
  <p:tag name="KSO_WM_SPECIAL_SOURCE" val="bdnull"/>
</p:tagLst>
</file>

<file path=ppt/tags/tag24.xml><?xml version="1.0" encoding="utf-8"?>
<p:tagLst xmlns:p="http://schemas.openxmlformats.org/presentationml/2006/main">
  <p:tag name="KSO_WM_SPECIAL_SOURCE" val="bdnull"/>
</p:tagLst>
</file>

<file path=ppt/tags/tag25.xml><?xml version="1.0" encoding="utf-8"?>
<p:tagLst xmlns:p="http://schemas.openxmlformats.org/presentationml/2006/main">
  <p:tag name="KSO_WM_SPECIAL_SOURCE" val="bdnull"/>
</p:tagLst>
</file>

<file path=ppt/tags/tag26.xml><?xml version="1.0" encoding="utf-8"?>
<p:tagLst xmlns:p="http://schemas.openxmlformats.org/presentationml/2006/main">
  <p:tag name="KSO_WM_SPECIAL_SOURCE" val="bdnull"/>
</p:tagLst>
</file>

<file path=ppt/tags/tag27.xml><?xml version="1.0" encoding="utf-8"?>
<p:tagLst xmlns:p="http://schemas.openxmlformats.org/presentationml/2006/main">
  <p:tag name="KSO_WM_SPECIAL_SOURCE" val="bdnull"/>
</p:tagLst>
</file>

<file path=ppt/tags/tag28.xml><?xml version="1.0" encoding="utf-8"?>
<p:tagLst xmlns:p="http://schemas.openxmlformats.org/presentationml/2006/main">
  <p:tag name="KSO_WM_SPECIAL_SOURCE" val="bdnull"/>
</p:tagLst>
</file>

<file path=ppt/tags/tag29.xml><?xml version="1.0" encoding="utf-8"?>
<p:tagLst xmlns:p="http://schemas.openxmlformats.org/presentationml/2006/main">
  <p:tag name="KSO_WM_SPECIAL_SOURCE" val="bdnull"/>
</p:tagLst>
</file>

<file path=ppt/tags/tag3.xml><?xml version="1.0" encoding="utf-8"?>
<p:tagLst xmlns:p="http://schemas.openxmlformats.org/presentationml/2006/main">
  <p:tag name="PA" val="v3.0.0"/>
</p:tagLst>
</file>

<file path=ppt/tags/tag30.xml><?xml version="1.0" encoding="utf-8"?>
<p:tagLst xmlns:p="http://schemas.openxmlformats.org/presentationml/2006/main">
  <p:tag name="KSO_WM_SPECIAL_SOURCE" val="bdnull"/>
</p:tagLst>
</file>

<file path=ppt/tags/tag31.xml><?xml version="1.0" encoding="utf-8"?>
<p:tagLst xmlns:p="http://schemas.openxmlformats.org/presentationml/2006/main">
  <p:tag name="KSO_WM_SPECIAL_SOURCE" val="bdnull"/>
</p:tagLst>
</file>

<file path=ppt/tags/tag32.xml><?xml version="1.0" encoding="utf-8"?>
<p:tagLst xmlns:p="http://schemas.openxmlformats.org/presentationml/2006/main">
  <p:tag name="PA" val="v3.0.0"/>
</p:tagLst>
</file>

<file path=ppt/tags/tag33.xml><?xml version="1.0" encoding="utf-8"?>
<p:tagLst xmlns:p="http://schemas.openxmlformats.org/presentationml/2006/main">
  <p:tag name="PA" val="v3.0.0"/>
</p:tagLst>
</file>

<file path=ppt/tags/tag34.xml><?xml version="1.0" encoding="utf-8"?>
<p:tagLst xmlns:p="http://schemas.openxmlformats.org/presentationml/2006/main">
  <p:tag name="PA" val="v3.0.0"/>
</p:tagLst>
</file>

<file path=ppt/tags/tag35.xml><?xml version="1.0" encoding="utf-8"?>
<p:tagLst xmlns:p="http://schemas.openxmlformats.org/presentationml/2006/main">
  <p:tag name="PA" val="v3.0.0"/>
</p:tagLst>
</file>

<file path=ppt/tags/tag36.xml><?xml version="1.0" encoding="utf-8"?>
<p:tagLst xmlns:p="http://schemas.openxmlformats.org/presentationml/2006/main">
  <p:tag name="PA" val="v3.0.0"/>
</p:tagLst>
</file>

<file path=ppt/tags/tag37.xml><?xml version="1.0" encoding="utf-8"?>
<p:tagLst xmlns:p="http://schemas.openxmlformats.org/presentationml/2006/main">
  <p:tag name="PA" val="v3.0.0"/>
</p:tagLst>
</file>

<file path=ppt/tags/tag38.xml><?xml version="1.0" encoding="utf-8"?>
<p:tagLst xmlns:p="http://schemas.openxmlformats.org/presentationml/2006/main">
  <p:tag name="PA" val="v3.0.0"/>
</p:tagLst>
</file>

<file path=ppt/tags/tag39.xml><?xml version="1.0" encoding="utf-8"?>
<p:tagLst xmlns:p="http://schemas.openxmlformats.org/presentationml/2006/main">
  <p:tag name="KSO_WM_SPECIAL_SOURCE" val="bdnull"/>
</p:tagLst>
</file>

<file path=ppt/tags/tag4.xml><?xml version="1.0" encoding="utf-8"?>
<p:tagLst xmlns:p="http://schemas.openxmlformats.org/presentationml/2006/main">
  <p:tag name="PA" val="v3.0.0"/>
</p:tagLst>
</file>

<file path=ppt/tags/tag40.xml><?xml version="1.0" encoding="utf-8"?>
<p:tagLst xmlns:p="http://schemas.openxmlformats.org/presentationml/2006/main">
  <p:tag name="KSO_WM_SPECIAL_SOURCE" val="bdnull"/>
</p:tagLst>
</file>

<file path=ppt/tags/tag41.xml><?xml version="1.0" encoding="utf-8"?>
<p:tagLst xmlns:p="http://schemas.openxmlformats.org/presentationml/2006/main">
  <p:tag name="KSO_WM_SPECIAL_SOURCE" val="bdnull"/>
</p:tagLst>
</file>

<file path=ppt/tags/tag42.xml><?xml version="1.0" encoding="utf-8"?>
<p:tagLst xmlns:p="http://schemas.openxmlformats.org/presentationml/2006/main">
  <p:tag name="KSO_WM_SPECIAL_SOURCE" val="bdnull"/>
</p:tagLst>
</file>

<file path=ppt/tags/tag43.xml><?xml version="1.0" encoding="utf-8"?>
<p:tagLst xmlns:p="http://schemas.openxmlformats.org/presentationml/2006/main">
  <p:tag name="KSO_WM_SPECIAL_SOURCE" val="bdnull"/>
</p:tagLst>
</file>

<file path=ppt/tags/tag44.xml><?xml version="1.0" encoding="utf-8"?>
<p:tagLst xmlns:p="http://schemas.openxmlformats.org/presentationml/2006/main">
  <p:tag name="KSO_WM_SPECIAL_SOURCE" val="bdnull"/>
</p:tagLst>
</file>

<file path=ppt/tags/tag45.xml><?xml version="1.0" encoding="utf-8"?>
<p:tagLst xmlns:p="http://schemas.openxmlformats.org/presentationml/2006/main">
  <p:tag name="KSO_WM_SPECIAL_SOURCE" val="bdnull"/>
</p:tagLst>
</file>

<file path=ppt/tags/tag46.xml><?xml version="1.0" encoding="utf-8"?>
<p:tagLst xmlns:p="http://schemas.openxmlformats.org/presentationml/2006/main">
  <p:tag name="KSO_WM_SPECIAL_SOURCE" val="bdnull"/>
</p:tagLst>
</file>

<file path=ppt/tags/tag47.xml><?xml version="1.0" encoding="utf-8"?>
<p:tagLst xmlns:p="http://schemas.openxmlformats.org/presentationml/2006/main">
  <p:tag name="KSO_WM_SPECIAL_SOURCE" val="bdnull"/>
</p:tagLst>
</file>

<file path=ppt/tags/tag48.xml><?xml version="1.0" encoding="utf-8"?>
<p:tagLst xmlns:p="http://schemas.openxmlformats.org/presentationml/2006/main">
  <p:tag name="KSO_WM_SPECIAL_SOURCE" val="bdnull"/>
</p:tagLst>
</file>

<file path=ppt/tags/tag49.xml><?xml version="1.0" encoding="utf-8"?>
<p:tagLst xmlns:p="http://schemas.openxmlformats.org/presentationml/2006/main">
  <p:tag name="KSO_WM_SPECIAL_SOURCE" val="bdnull"/>
</p:tagLst>
</file>

<file path=ppt/tags/tag5.xml><?xml version="1.0" encoding="utf-8"?>
<p:tagLst xmlns:p="http://schemas.openxmlformats.org/presentationml/2006/main">
  <p:tag name="PA" val="v3.0.0"/>
</p:tagLst>
</file>

<file path=ppt/tags/tag50.xml><?xml version="1.0" encoding="utf-8"?>
<p:tagLst xmlns:p="http://schemas.openxmlformats.org/presentationml/2006/main">
  <p:tag name="KSO_WM_SPECIAL_SOURCE" val="bdnull"/>
</p:tagLst>
</file>

<file path=ppt/tags/tag51.xml><?xml version="1.0" encoding="utf-8"?>
<p:tagLst xmlns:p="http://schemas.openxmlformats.org/presentationml/2006/main">
  <p:tag name="KSO_WM_SPECIAL_SOURCE" val="bdnull"/>
</p:tagLst>
</file>

<file path=ppt/tags/tag52.xml><?xml version="1.0" encoding="utf-8"?>
<p:tagLst xmlns:p="http://schemas.openxmlformats.org/presentationml/2006/main">
  <p:tag name="KSO_WM_SPECIAL_SOURCE" val="bdnull"/>
</p:tagLst>
</file>

<file path=ppt/tags/tag53.xml><?xml version="1.0" encoding="utf-8"?>
<p:tagLst xmlns:p="http://schemas.openxmlformats.org/presentationml/2006/main">
  <p:tag name="KSO_WM_SPECIAL_SOURCE" val="bdnull"/>
</p:tagLst>
</file>

<file path=ppt/tags/tag54.xml><?xml version="1.0" encoding="utf-8"?>
<p:tagLst xmlns:p="http://schemas.openxmlformats.org/presentationml/2006/main">
  <p:tag name="KSO_WM_SPECIAL_SOURCE" val="bdnull"/>
</p:tagLst>
</file>

<file path=ppt/tags/tag55.xml><?xml version="1.0" encoding="utf-8"?>
<p:tagLst xmlns:p="http://schemas.openxmlformats.org/presentationml/2006/main">
  <p:tag name="KSO_WM_SPECIAL_SOURCE" val="bdnull"/>
</p:tagLst>
</file>

<file path=ppt/tags/tag56.xml><?xml version="1.0" encoding="utf-8"?>
<p:tagLst xmlns:p="http://schemas.openxmlformats.org/presentationml/2006/main">
  <p:tag name="KSO_WM_SPECIAL_SOURCE" val="bdnull"/>
</p:tagLst>
</file>

<file path=ppt/tags/tag57.xml><?xml version="1.0" encoding="utf-8"?>
<p:tagLst xmlns:p="http://schemas.openxmlformats.org/presentationml/2006/main">
  <p:tag name="KSO_WM_SPECIAL_SOURCE" val="bdnull"/>
</p:tagLst>
</file>

<file path=ppt/tags/tag58.xml><?xml version="1.0" encoding="utf-8"?>
<p:tagLst xmlns:p="http://schemas.openxmlformats.org/presentationml/2006/main">
  <p:tag name="KSO_WM_SPECIAL_SOURCE" val="bdnull"/>
</p:tagLst>
</file>

<file path=ppt/tags/tag59.xml><?xml version="1.0" encoding="utf-8"?>
<p:tagLst xmlns:p="http://schemas.openxmlformats.org/presentationml/2006/main">
  <p:tag name="KSO_WM_SPECIAL_SOURCE" val="bdnull"/>
</p:tagLst>
</file>

<file path=ppt/tags/tag6.xml><?xml version="1.0" encoding="utf-8"?>
<p:tagLst xmlns:p="http://schemas.openxmlformats.org/presentationml/2006/main">
  <p:tag name="PA" val="v3.0.0"/>
</p:tagLst>
</file>

<file path=ppt/tags/tag60.xml><?xml version="1.0" encoding="utf-8"?>
<p:tagLst xmlns:p="http://schemas.openxmlformats.org/presentationml/2006/main">
  <p:tag name="KSO_WM_SPECIAL_SOURCE" val="bdnull"/>
</p:tagLst>
</file>

<file path=ppt/tags/tag61.xml><?xml version="1.0" encoding="utf-8"?>
<p:tagLst xmlns:p="http://schemas.openxmlformats.org/presentationml/2006/main">
  <p:tag name="KSO_WM_SPECIAL_SOURCE" val="bdnull"/>
</p:tagLst>
</file>

<file path=ppt/tags/tag62.xml><?xml version="1.0" encoding="utf-8"?>
<p:tagLst xmlns:p="http://schemas.openxmlformats.org/presentationml/2006/main">
  <p:tag name="KSO_WM_SPECIAL_SOURCE" val="bdnull"/>
</p:tagLst>
</file>

<file path=ppt/tags/tag63.xml><?xml version="1.0" encoding="utf-8"?>
<p:tagLst xmlns:p="http://schemas.openxmlformats.org/presentationml/2006/main">
  <p:tag name="KSO_WM_SPECIAL_SOURCE" val="bdnull"/>
</p:tagLst>
</file>

<file path=ppt/tags/tag64.xml><?xml version="1.0" encoding="utf-8"?>
<p:tagLst xmlns:p="http://schemas.openxmlformats.org/presentationml/2006/main">
  <p:tag name="KSO_WM_SPECIAL_SOURCE" val="bdnull"/>
</p:tagLst>
</file>

<file path=ppt/tags/tag65.xml><?xml version="1.0" encoding="utf-8"?>
<p:tagLst xmlns:p="http://schemas.openxmlformats.org/presentationml/2006/main">
  <p:tag name="KSO_WM_SPECIAL_SOURCE" val="bdnull"/>
</p:tagLst>
</file>

<file path=ppt/tags/tag66.xml><?xml version="1.0" encoding="utf-8"?>
<p:tagLst xmlns:p="http://schemas.openxmlformats.org/presentationml/2006/main">
  <p:tag name="KSO_WM_SPECIAL_SOURCE" val="bdnull"/>
</p:tagLst>
</file>

<file path=ppt/tags/tag67.xml><?xml version="1.0" encoding="utf-8"?>
<p:tagLst xmlns:p="http://schemas.openxmlformats.org/presentationml/2006/main">
  <p:tag name="KSO_WM_SPECIAL_SOURCE" val="bdnull"/>
</p:tagLst>
</file>

<file path=ppt/tags/tag68.xml><?xml version="1.0" encoding="utf-8"?>
<p:tagLst xmlns:p="http://schemas.openxmlformats.org/presentationml/2006/main">
  <p:tag name="KSO_WM_SPECIAL_SOURCE" val="bdnull"/>
</p:tagLst>
</file>

<file path=ppt/tags/tag69.xml><?xml version="1.0" encoding="utf-8"?>
<p:tagLst xmlns:p="http://schemas.openxmlformats.org/presentationml/2006/main">
  <p:tag name="KSO_WM_SPECIAL_SOURCE" val="bdnull"/>
</p:tagLst>
</file>

<file path=ppt/tags/tag7.xml><?xml version="1.0" encoding="utf-8"?>
<p:tagLst xmlns:p="http://schemas.openxmlformats.org/presentationml/2006/main">
  <p:tag name="PA" val="v3.0.0"/>
</p:tagLst>
</file>

<file path=ppt/tags/tag70.xml><?xml version="1.0" encoding="utf-8"?>
<p:tagLst xmlns:p="http://schemas.openxmlformats.org/presentationml/2006/main">
  <p:tag name="KSO_WM_SPECIAL_SOURCE" val="bdnull"/>
</p:tagLst>
</file>

<file path=ppt/tags/tag71.xml><?xml version="1.0" encoding="utf-8"?>
<p:tagLst xmlns:p="http://schemas.openxmlformats.org/presentationml/2006/main">
  <p:tag name="KSO_WM_SPECIAL_SOURCE" val="bdnull"/>
</p:tagLst>
</file>

<file path=ppt/tags/tag72.xml><?xml version="1.0" encoding="utf-8"?>
<p:tagLst xmlns:p="http://schemas.openxmlformats.org/presentationml/2006/main">
  <p:tag name="KSO_WM_SPECIAL_SOURCE" val="bdnull"/>
</p:tagLst>
</file>

<file path=ppt/tags/tag73.xml><?xml version="1.0" encoding="utf-8"?>
<p:tagLst xmlns:p="http://schemas.openxmlformats.org/presentationml/2006/main">
  <p:tag name="KSO_WM_SPECIAL_SOURCE" val="bdnull"/>
</p:tagLst>
</file>

<file path=ppt/tags/tag74.xml><?xml version="1.0" encoding="utf-8"?>
<p:tagLst xmlns:p="http://schemas.openxmlformats.org/presentationml/2006/main">
  <p:tag name="KSO_WM_SPECIAL_SOURCE" val="bdnull"/>
</p:tagLst>
</file>

<file path=ppt/tags/tag75.xml><?xml version="1.0" encoding="utf-8"?>
<p:tagLst xmlns:p="http://schemas.openxmlformats.org/presentationml/2006/main">
  <p:tag name="KSO_WM_SPECIAL_SOURCE" val="bdnull"/>
</p:tagLst>
</file>

<file path=ppt/tags/tag76.xml><?xml version="1.0" encoding="utf-8"?>
<p:tagLst xmlns:p="http://schemas.openxmlformats.org/presentationml/2006/main">
  <p:tag name="PA" val="v3.0.0"/>
</p:tagLst>
</file>

<file path=ppt/tags/tag77.xml><?xml version="1.0" encoding="utf-8"?>
<p:tagLst xmlns:p="http://schemas.openxmlformats.org/presentationml/2006/main">
  <p:tag name="PA" val="v3.0.0"/>
</p:tagLst>
</file>

<file path=ppt/tags/tag78.xml><?xml version="1.0" encoding="utf-8"?>
<p:tagLst xmlns:p="http://schemas.openxmlformats.org/presentationml/2006/main">
  <p:tag name="PA" val="v3.0.0"/>
</p:tagLst>
</file>

<file path=ppt/tags/tag79.xml><?xml version="1.0" encoding="utf-8"?>
<p:tagLst xmlns:p="http://schemas.openxmlformats.org/presentationml/2006/main">
  <p:tag name="PA" val="v3.0.0"/>
</p:tagLst>
</file>

<file path=ppt/tags/tag8.xml><?xml version="1.0" encoding="utf-8"?>
<p:tagLst xmlns:p="http://schemas.openxmlformats.org/presentationml/2006/main">
  <p:tag name="KSO_WM_SPECIAL_SOURCE" val="bdnull"/>
</p:tagLst>
</file>

<file path=ppt/tags/tag80.xml><?xml version="1.0" encoding="utf-8"?>
<p:tagLst xmlns:p="http://schemas.openxmlformats.org/presentationml/2006/main">
  <p:tag name="PA" val="v3.0.0"/>
</p:tagLst>
</file>

<file path=ppt/tags/tag81.xml><?xml version="1.0" encoding="utf-8"?>
<p:tagLst xmlns:p="http://schemas.openxmlformats.org/presentationml/2006/main">
  <p:tag name="PA" val="v3.0.0"/>
</p:tagLst>
</file>

<file path=ppt/tags/tag82.xml><?xml version="1.0" encoding="utf-8"?>
<p:tagLst xmlns:p="http://schemas.openxmlformats.org/presentationml/2006/main">
  <p:tag name="PA" val="v3.0.0"/>
</p:tagLst>
</file>

<file path=ppt/tags/tag83.xml><?xml version="1.0" encoding="utf-8"?>
<p:tagLst xmlns:p="http://schemas.openxmlformats.org/presentationml/2006/main">
  <p:tag name="KSO_WM_SPECIAL_SOURCE" val="bdnull"/>
</p:tagLst>
</file>

<file path=ppt/tags/tag84.xml><?xml version="1.0" encoding="utf-8"?>
<p:tagLst xmlns:p="http://schemas.openxmlformats.org/presentationml/2006/main">
  <p:tag name="KSO_WM_SPECIAL_SOURCE" val="bdnull"/>
</p:tagLst>
</file>

<file path=ppt/tags/tag85.xml><?xml version="1.0" encoding="utf-8"?>
<p:tagLst xmlns:p="http://schemas.openxmlformats.org/presentationml/2006/main">
  <p:tag name="KSO_WM_SPECIAL_SOURCE" val="bdnull"/>
</p:tagLst>
</file>

<file path=ppt/tags/tag86.xml><?xml version="1.0" encoding="utf-8"?>
<p:tagLst xmlns:p="http://schemas.openxmlformats.org/presentationml/2006/main">
  <p:tag name="KSO_WM_SPECIAL_SOURCE" val="bdnull"/>
</p:tagLst>
</file>

<file path=ppt/tags/tag87.xml><?xml version="1.0" encoding="utf-8"?>
<p:tagLst xmlns:p="http://schemas.openxmlformats.org/presentationml/2006/main">
  <p:tag name="KSO_WM_SPECIAL_SOURCE" val="bdnull"/>
</p:tagLst>
</file>

<file path=ppt/tags/tag88.xml><?xml version="1.0" encoding="utf-8"?>
<p:tagLst xmlns:p="http://schemas.openxmlformats.org/presentationml/2006/main">
  <p:tag name="KSO_WM_SPECIAL_SOURCE" val="bdnull"/>
</p:tagLst>
</file>

<file path=ppt/tags/tag89.xml><?xml version="1.0" encoding="utf-8"?>
<p:tagLst xmlns:p="http://schemas.openxmlformats.org/presentationml/2006/main">
  <p:tag name="KSO_WM_SPECIAL_SOURCE" val="bdnull"/>
</p:tagLst>
</file>

<file path=ppt/tags/tag9.xml><?xml version="1.0" encoding="utf-8"?>
<p:tagLst xmlns:p="http://schemas.openxmlformats.org/presentationml/2006/main">
  <p:tag name="KSO_WM_SPECIAL_SOURCE" val="bdnull"/>
</p:tagLst>
</file>

<file path=ppt/tags/tag90.xml><?xml version="1.0" encoding="utf-8"?>
<p:tagLst xmlns:p="http://schemas.openxmlformats.org/presentationml/2006/main">
  <p:tag name="KSO_WM_SPECIAL_SOURCE" val="bdnull"/>
</p:tagLst>
</file>

<file path=ppt/tags/tag91.xml><?xml version="1.0" encoding="utf-8"?>
<p:tagLst xmlns:p="http://schemas.openxmlformats.org/presentationml/2006/main">
  <p:tag name="KSO_WM_SPECIAL_SOURCE" val="bdnull"/>
</p:tagLst>
</file>

<file path=ppt/tags/tag92.xml><?xml version="1.0" encoding="utf-8"?>
<p:tagLst xmlns:p="http://schemas.openxmlformats.org/presentationml/2006/main">
  <p:tag name="KSO_WM_SPECIAL_SOURCE" val="bdnull"/>
</p:tagLst>
</file>

<file path=ppt/tags/tag93.xml><?xml version="1.0" encoding="utf-8"?>
<p:tagLst xmlns:p="http://schemas.openxmlformats.org/presentationml/2006/main">
  <p:tag name="KSO_WM_SPECIAL_SOURCE" val="bdnull"/>
</p:tagLst>
</file>

<file path=ppt/tags/tag94.xml><?xml version="1.0" encoding="utf-8"?>
<p:tagLst xmlns:p="http://schemas.openxmlformats.org/presentationml/2006/main">
  <p:tag name="KSO_WM_SPECIAL_SOURCE" val="bdnull"/>
</p:tagLst>
</file>

<file path=ppt/tags/tag95.xml><?xml version="1.0" encoding="utf-8"?>
<p:tagLst xmlns:p="http://schemas.openxmlformats.org/presentationml/2006/main">
  <p:tag name="KSO_WM_SPECIAL_SOURCE" val="bdnull"/>
</p:tagLst>
</file>

<file path=ppt/tags/tag96.xml><?xml version="1.0" encoding="utf-8"?>
<p:tagLst xmlns:p="http://schemas.openxmlformats.org/presentationml/2006/main">
  <p:tag name="KSO_WM_SPECIAL_SOURCE" val="bdnull"/>
</p:tagLst>
</file>

<file path=ppt/tags/tag97.xml><?xml version="1.0" encoding="utf-8"?>
<p:tagLst xmlns:p="http://schemas.openxmlformats.org/presentationml/2006/main">
  <p:tag name="KSO_WM_SPECIAL_SOURCE" val="bdnull"/>
</p:tagLst>
</file>

<file path=ppt/tags/tag98.xml><?xml version="1.0" encoding="utf-8"?>
<p:tagLst xmlns:p="http://schemas.openxmlformats.org/presentationml/2006/main">
  <p:tag name="KSO_WM_SPECIAL_SOURCE" val="bdnull"/>
</p:tagLst>
</file>

<file path=ppt/tags/tag99.xml><?xml version="1.0" encoding="utf-8"?>
<p:tagLst xmlns:p="http://schemas.openxmlformats.org/presentationml/2006/main">
  <p:tag name="KSO_WM_SPECIAL_SOURCE" val="bdnull"/>
</p:tagLst>
</file>

<file path=ppt/theme/theme1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lang="zh-CN" altLang="en-US" sz="280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5332</Words>
  <Application>WPS 演示</Application>
  <PresentationFormat>宽屏</PresentationFormat>
  <Paragraphs>432</Paragraphs>
  <Slides>95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95</vt:i4>
      </vt:variant>
    </vt:vector>
  </HeadingPairs>
  <TitlesOfParts>
    <vt:vector size="104" baseType="lpstr">
      <vt:lpstr>Arial</vt:lpstr>
      <vt:lpstr>宋体</vt:lpstr>
      <vt:lpstr>Wingdings</vt:lpstr>
      <vt:lpstr>微软雅黑</vt:lpstr>
      <vt:lpstr>楷体</vt:lpstr>
      <vt:lpstr>Calibri</vt:lpstr>
      <vt:lpstr>Arial Unicode MS</vt:lpstr>
      <vt:lpstr>Calibri Light</vt:lpstr>
      <vt:lpstr>2_自定义设计方案</vt:lpstr>
      <vt:lpstr>PowerPoint 演示文稿</vt:lpstr>
      <vt:lpstr>PowerPoint 演示文稿</vt:lpstr>
      <vt:lpstr>面向对象(OOP)基本概念</vt:lpstr>
      <vt:lpstr>01. 面向对象基本概念 </vt:lpstr>
      <vt:lpstr>1.1 过程和函数（科普） </vt:lpstr>
      <vt:lpstr>1.2 面相过程 和 面相对象 基本概念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02. 类和对象 </vt:lpstr>
      <vt:lpstr>2.1 类的概念 </vt:lpstr>
      <vt:lpstr>PowerPoint 演示文稿</vt:lpstr>
      <vt:lpstr>PowerPoint 演示文稿</vt:lpstr>
      <vt:lpstr>2.2 对象的概念 </vt:lpstr>
      <vt:lpstr>PowerPoint 演示文稿</vt:lpstr>
      <vt:lpstr>2.3 类和对象的关系 </vt:lpstr>
      <vt:lpstr>2.4 类的设计</vt:lpstr>
      <vt:lpstr>PowerPoint 演示文稿</vt:lpstr>
      <vt:lpstr>2.4.1 类名的确定 </vt:lpstr>
      <vt:lpstr>2.4.2 属性和方法的确定 </vt:lpstr>
      <vt:lpstr>练习 1 </vt:lpstr>
      <vt:lpstr>练习 2 </vt:lpstr>
      <vt:lpstr>PowerPoint 演示文稿</vt:lpstr>
      <vt:lpstr>面相对象基础语法 </vt:lpstr>
      <vt:lpstr>PowerPoint 演示文稿</vt:lpstr>
      <vt:lpstr>01. dir 内置函数（知道）</vt:lpstr>
      <vt:lpstr>PowerPoint 演示文稿</vt:lpstr>
      <vt:lpstr>02. 定义简单的类（只包含方法） </vt:lpstr>
      <vt:lpstr>2.1 定义只包含方法的类 </vt:lpstr>
      <vt:lpstr>PowerPoint 演示文稿</vt:lpstr>
      <vt:lpstr>2.2 创建对象 </vt:lpstr>
      <vt:lpstr>2.3 第一个面向对象程序 </vt:lpstr>
      <vt:lpstr>示例</vt:lpstr>
      <vt:lpstr>案例进阶 —— 使用 Cat 类再创建一个对象 </vt:lpstr>
      <vt:lpstr>PowerPoint 演示文稿</vt:lpstr>
      <vt:lpstr>3.1 案例改造 —— 给对象增加属性 </vt:lpstr>
      <vt:lpstr>PowerPoint 演示文稿</vt:lpstr>
      <vt:lpstr>3.2 使用 self 在方法内部输出每一只猫的名字</vt:lpstr>
      <vt:lpstr>PowerPoint 演示文稿</vt:lpstr>
      <vt:lpstr>PowerPoint 演示文稿</vt:lpstr>
      <vt:lpstr>PowerPoint 演示文稿</vt:lpstr>
      <vt:lpstr>PowerPoint 演示文稿</vt:lpstr>
      <vt:lpstr>4.1 之前代码存在的问题 —— 在类的外部给对象增加属性 </vt:lpstr>
      <vt:lpstr>PowerPoint 演示文稿</vt:lpstr>
      <vt:lpstr>PowerPoint 演示文稿</vt:lpstr>
      <vt:lpstr>PowerPoint 演示文稿</vt:lpstr>
      <vt:lpstr>4.2 初始化方法 </vt:lpstr>
      <vt:lpstr>PowerPoint 演示文稿</vt:lpstr>
      <vt:lpstr>4.3 在初始化方法内部定义属性 </vt:lpstr>
      <vt:lpstr>PowerPoint 演示文稿</vt:lpstr>
      <vt:lpstr>4.4 改造初始化方法 —— 初始化的同时设置初始值 </vt:lpstr>
      <vt:lpstr>PowerPoint 演示文稿</vt:lpstr>
      <vt:lpstr>05. 内置方法和属性</vt:lpstr>
      <vt:lpstr>5.1 __del__ 方法（知道）</vt:lpstr>
      <vt:lpstr>PowerPoint 演示文稿</vt:lpstr>
      <vt:lpstr>PowerPoint 演示文稿</vt:lpstr>
      <vt:lpstr>PowerPoint 演示文稿</vt:lpstr>
      <vt:lpstr>5.2 __str__ 方法</vt:lpstr>
      <vt:lpstr>PowerPoint 演示文稿</vt:lpstr>
      <vt:lpstr>PowerPoint 演示文稿</vt:lpstr>
      <vt:lpstr>面向对象封装案例1</vt:lpstr>
      <vt:lpstr>01. 封装</vt:lpstr>
      <vt:lpstr>02. 小明爱跑步</vt:lpstr>
      <vt:lpstr>PowerPoint 演示文稿</vt:lpstr>
      <vt:lpstr>2.1 小明爱跑步扩展 —— 小美也爱跑步</vt:lpstr>
      <vt:lpstr>PowerPoint 演示文稿</vt:lpstr>
      <vt:lpstr>PowerPoint 演示文稿</vt:lpstr>
      <vt:lpstr>03. 摆放家具</vt:lpstr>
      <vt:lpstr>PowerPoint 演示文稿</vt:lpstr>
      <vt:lpstr>PowerPoint 演示文稿</vt:lpstr>
      <vt:lpstr>PowerPoint 演示文稿</vt:lpstr>
      <vt:lpstr>3.1 创建家具</vt:lpstr>
      <vt:lpstr>PowerPoint 演示文稿</vt:lpstr>
      <vt:lpstr>3.2 创建房间</vt:lpstr>
      <vt:lpstr>PowerPoint 演示文稿</vt:lpstr>
      <vt:lpstr>3.3 添加家具</vt:lpstr>
      <vt:lpstr>PowerPoint 演示文稿</vt:lpstr>
      <vt:lpstr>PowerPoint 演示文稿</vt:lpstr>
      <vt:lpstr>PowerPoint 演示文稿</vt:lpstr>
      <vt:lpstr>3.4 小结</vt:lpstr>
      <vt:lpstr>面向对象封装案例 II</vt:lpstr>
      <vt:lpstr>PowerPoint 演示文稿</vt:lpstr>
      <vt:lpstr>01. 士兵突击</vt:lpstr>
      <vt:lpstr>1.1 开发枪类</vt:lpstr>
      <vt:lpstr>PowerPoint 演示文稿</vt:lpstr>
      <vt:lpstr>PowerPoint 演示文稿</vt:lpstr>
      <vt:lpstr>1.2 开发士兵类</vt:lpstr>
      <vt:lpstr>PowerPoint 演示文稿</vt:lpstr>
      <vt:lpstr>PowerPoint 演示文稿</vt:lpstr>
      <vt:lpstr>完整代码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杰</cp:lastModifiedBy>
  <cp:revision>176</cp:revision>
  <dcterms:created xsi:type="dcterms:W3CDTF">2019-06-19T02:08:00Z</dcterms:created>
  <dcterms:modified xsi:type="dcterms:W3CDTF">2021-05-25T05:05:16Z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2052-11.1.0.10495</vt:lpwstr>
  </property>
  <property fmtid="{D5CDD505-2E9C-101B-9397-08002B2CF9AE}" pid="3" name="ICV">
    <vt:lpwstr>CDB87E46162F417C9538FCFC60C58C55</vt:lpwstr>
  </property>
</Properties>
</file>